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2" r:id="rId1"/>
    <p:sldMasterId id="2147483703" r:id="rId2"/>
  </p:sldMasterIdLst>
  <p:notesMasterIdLst>
    <p:notesMasterId r:id="rId5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0697"/>
    <p:restoredTop sz="90000"/>
  </p:normalViewPr>
  <p:slideViewPr>
    <p:cSldViewPr snapToGrid="0" snapToObjects="1">
      <p:cViewPr varScale="1">
        <p:scale>
          <a:sx n="104" d="100"/>
          <a:sy n="104" d="100"/>
        </p:scale>
        <p:origin x="1116" y="96"/>
      </p:cViewPr>
      <p:guideLst>
        <p:guide orient="horz" pos="2157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</c:v>
                </c:pt>
              </c:strCache>
            </c:strRef>
          </c:tx>
          <c:spPr>
            <a:ln w="28575" cap="rnd" cmpd="sng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Sheet1!$A$2:$A$22</c:f>
              <c:numCache>
                <c:formatCode>General</c:formatCode>
                <c:ptCount val="21"/>
                <c:pt idx="0">
                  <c:v>2003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  <c:pt idx="15">
                  <c:v>2018</c:v>
                </c:pt>
                <c:pt idx="16">
                  <c:v>2019</c:v>
                </c:pt>
                <c:pt idx="17">
                  <c:v>2020</c:v>
                </c:pt>
                <c:pt idx="18">
                  <c:v>2021</c:v>
                </c:pt>
                <c:pt idx="19">
                  <c:v>2022</c:v>
                </c:pt>
                <c:pt idx="20">
                  <c:v>2023</c:v>
                </c:pt>
              </c:numCache>
            </c:numRef>
          </c:cat>
          <c:val>
            <c:numRef>
              <c:f>Sheet1!$B$2:$B$22</c:f>
              <c:numCache>
                <c:formatCode>General</c:formatCode>
                <c:ptCount val="21"/>
                <c:pt idx="0">
                  <c:v>2300</c:v>
                </c:pt>
                <c:pt idx="1">
                  <c:v>2562</c:v>
                </c:pt>
                <c:pt idx="2">
                  <c:v>2470</c:v>
                </c:pt>
                <c:pt idx="3">
                  <c:v>2508</c:v>
                </c:pt>
                <c:pt idx="4">
                  <c:v>2459</c:v>
                </c:pt>
                <c:pt idx="5">
                  <c:v>2723</c:v>
                </c:pt>
                <c:pt idx="6">
                  <c:v>3000</c:v>
                </c:pt>
                <c:pt idx="7">
                  <c:v>3173</c:v>
                </c:pt>
                <c:pt idx="8">
                  <c:v>3905</c:v>
                </c:pt>
                <c:pt idx="9">
                  <c:v>4402</c:v>
                </c:pt>
                <c:pt idx="10">
                  <c:v>3993</c:v>
                </c:pt>
                <c:pt idx="11">
                  <c:v>4141</c:v>
                </c:pt>
                <c:pt idx="12">
                  <c:v>4102</c:v>
                </c:pt>
                <c:pt idx="13">
                  <c:v>4111</c:v>
                </c:pt>
                <c:pt idx="14">
                  <c:v>3559</c:v>
                </c:pt>
                <c:pt idx="15">
                  <c:v>4121</c:v>
                </c:pt>
                <c:pt idx="16">
                  <c:v>4179</c:v>
                </c:pt>
                <c:pt idx="17">
                  <c:v>4199</c:v>
                </c:pt>
                <c:pt idx="18">
                  <c:v>4526</c:v>
                </c:pt>
                <c:pt idx="19">
                  <c:v>4400</c:v>
                </c:pt>
                <c:pt idx="20">
                  <c:v>4282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EB1-4653-AD57-0289FC4BB1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85633728"/>
        <c:axId val="1585634560"/>
      </c:lineChart>
      <c:catAx>
        <c:axId val="15856337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 wrap="none" lIns="0" tIns="0" rIns="0" bIns="0" anchor="ctr" anchorCtr="1"/>
          <a:lstStyle/>
          <a:p>
            <a:pPr algn="l">
              <a:defRPr sz="1100" b="0" i="0" u="none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ea"/>
              </a:defRPr>
            </a:pPr>
            <a:endParaRPr lang="ko-KR"/>
          </a:p>
        </c:txPr>
        <c:crossAx val="1585634560"/>
        <c:crosses val="autoZero"/>
        <c:auto val="1"/>
        <c:lblAlgn val="ctr"/>
        <c:lblOffset val="100"/>
        <c:tickMarkSkip val="1"/>
        <c:noMultiLvlLbl val="0"/>
      </c:catAx>
      <c:valAx>
        <c:axId val="1585634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>
            <a:noFill/>
          </a:ln>
          <a:effectLst/>
        </c:spPr>
        <c:txPr>
          <a:bodyPr rot="0" vert="horz" wrap="none" lIns="0" tIns="0" rIns="0" bIns="0" anchor="ctr" anchorCtr="1"/>
          <a:lstStyle/>
          <a:p>
            <a:pPr algn="l">
              <a:defRPr sz="1100" b="0" i="0" u="none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ea"/>
              </a:defRPr>
            </a:pPr>
            <a:endParaRPr lang="ko-KR"/>
          </a:p>
        </c:txPr>
        <c:crossAx val="1585633728"/>
        <c:crosses val="autoZero"/>
        <c:crossBetween val="between"/>
      </c:valAx>
      <c:spPr>
        <a:noFill/>
        <a:ln>
          <a:noFill/>
        </a:ln>
        <a:effectLst/>
      </c:spPr>
    </c:plotArea>
    <c:plotVisOnly val="0"/>
    <c:dispBlanksAs val="gap"/>
    <c:showDLblsOverMax val="1"/>
  </c:chart>
  <c:spPr>
    <a:noFill/>
    <a:ln w="9525">
      <a:noFill/>
    </a:ln>
    <a:effectLst/>
  </c:spPr>
  <c:txPr>
    <a:bodyPr rot="0" vert="horz" wrap="none" lIns="0" tIns="0" rIns="0" bIns="0" anchor="ctr" anchorCtr="1"/>
    <a:lstStyle/>
    <a:p>
      <a:pPr algn="l">
        <a:defRPr b="0" i="0" u="none"/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2023-07-25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2023-07-25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2023-07-25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2023-07-25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2023-07-25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40A130E-E3B8-4EBE-931F-81B26B8448AA}" type="datetime1">
              <a:rPr lang="ko-KR" altLang="en-US" smtClean="0"/>
              <a:pPr lvl="0"/>
              <a:t>2023-07-25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79811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953836A-82A3-4C8B-9D31-CD724F3673ED}" type="datetime1">
              <a:rPr lang="ko-KR" altLang="en-US" smtClean="0"/>
              <a:pPr lvl="0"/>
              <a:t>2023-07-25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75442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D2EBAF6-36D0-4DD8-B695-D4C1B37E35D6}" type="datetime1">
              <a:rPr lang="ko-KR" altLang="en-US" smtClean="0"/>
              <a:pPr lvl="0"/>
              <a:t>2023-07-25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44513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0728D28-603B-4EFC-80F8-17E5E9107035}" type="datetime1">
              <a:rPr lang="ko-KR" altLang="en-US" smtClean="0"/>
              <a:pPr lvl="0"/>
              <a:t>2023-07-25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210461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27A1F4E-0809-4239-8034-C38E431DAF92}" type="datetime1">
              <a:rPr lang="ko-KR" altLang="en-US" smtClean="0"/>
              <a:pPr lvl="0"/>
              <a:t>2023-07-25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059845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E0DA496-7307-4E8B-88DE-CB97B48BAB6F}" type="datetime1">
              <a:rPr lang="ko-KR" altLang="en-US" smtClean="0"/>
              <a:pPr lvl="0"/>
              <a:t>2023-07-25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055139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8721E90-850C-410B-8B89-8394F580CFDA}" type="datetime1">
              <a:rPr lang="ko-KR" altLang="en-US" smtClean="0"/>
              <a:pPr lvl="0"/>
              <a:t>2023-07-25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62802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2023-07-25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ACE7E28-9336-4363-8674-B91477D8F243}" type="datetime1">
              <a:rPr lang="ko-KR" altLang="en-US" smtClean="0"/>
              <a:pPr lvl="0"/>
              <a:t>2023-07-25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985591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ACE7E28-9336-4363-8674-B91477D8F243}" type="datetime1">
              <a:rPr lang="ko-KR" altLang="en-US" smtClean="0"/>
              <a:pPr lvl="0"/>
              <a:t>2023-07-25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908716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CA348888-F454-4AD2-BA62-3AF29D9807C0}" type="datetime1">
              <a:rPr lang="ko-KR" altLang="en-US" smtClean="0"/>
              <a:pPr lvl="0"/>
              <a:t>2023-07-25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081510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56FEC12-A4C9-4837-AF94-AD867782C04C}" type="datetime1">
              <a:rPr lang="ko-KR" altLang="en-US" smtClean="0"/>
              <a:pPr lvl="0"/>
              <a:t>2023-07-25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48024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57F84A3-4F29-4053-ACFD-1BAF2D3F140C}" type="datetime1">
              <a:rPr lang="ko-KR" altLang="en-US" smtClean="0"/>
              <a:pPr lvl="0"/>
              <a:t>2023-07-25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05483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2023-07-25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2023-07-25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2023-07-25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2023-07-25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2023-07-25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2023-07-25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2023-07-25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2023-07-25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D422D86A-5F52-4165-8473-F1B836277586}" type="datetime1">
              <a:rPr lang="ko-KR" altLang="en-US" smtClean="0"/>
              <a:pPr lvl="0"/>
              <a:t>2023-07-25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07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10" Type="http://schemas.openxmlformats.org/officeDocument/2006/relationships/image" Target="../media/image23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3528" y="1710947"/>
            <a:ext cx="10972798" cy="1143000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en-US" altLang="ko-KR" sz="460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MZ세대를 위한</a:t>
            </a:r>
          </a:p>
          <a:p>
            <a:pPr lvl="0">
              <a:defRPr/>
            </a:pPr>
            <a:r>
              <a:rPr lang="en-US" altLang="ko-KR" sz="4600">
                <a:solidFill>
                  <a:srgbClr val="BAFF1A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수익 예측 기반</a:t>
            </a:r>
            <a:r>
              <a:rPr lang="en-US" altLang="ko-KR" sz="460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 귀농 추천 서비스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1088" y="4808612"/>
            <a:ext cx="35227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WYC(What’s Your </a:t>
            </a:r>
            <a:r>
              <a:rPr lang="en-US" altLang="ko-KR" dirty="0" smtClean="0"/>
              <a:t>Code?)</a:t>
            </a:r>
            <a:endParaRPr lang="en-US" altLang="ko-KR" dirty="0"/>
          </a:p>
          <a:p>
            <a:pPr lvl="0">
              <a:defRPr/>
            </a:pPr>
            <a:r>
              <a:rPr lang="ko-KR" altLang="en-US" dirty="0"/>
              <a:t>김상호 </a:t>
            </a:r>
            <a:r>
              <a:rPr lang="ko-KR" altLang="en-US" dirty="0" smtClean="0"/>
              <a:t>김성민 김재현 최기영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82696" y="3245741"/>
            <a:ext cx="1761368" cy="366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dirty="0" smtClean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화면 설계서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95791" y="303137"/>
            <a:ext cx="11732381" cy="625928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85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2765751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150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748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>
                          <a:latin typeface="맑은 고딕"/>
                        </a:rPr>
                        <a:t>1</a:t>
                      </a:r>
                      <a:endParaRPr lang="ko-KR" altLang="en-US">
                        <a:latin typeface="맑은 고딕"/>
                      </a:endParaRPr>
                    </a:p>
                  </a:txBody>
                  <a:tcPr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/>
                        <a:t>재배 가능 지역이 버튼형식으로 생성됨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5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>
                          <a:latin typeface="맑은 고딕"/>
                        </a:rPr>
                        <a:t>2</a:t>
                      </a:r>
                      <a:endParaRPr lang="ko-KR" altLang="en-US">
                        <a:latin typeface="맑은 고딕"/>
                      </a:endParaRPr>
                    </a:p>
                  </a:txBody>
                  <a:tcPr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/>
                        <a:t>농작물 리스트</a:t>
                      </a:r>
                      <a:r>
                        <a:rPr lang="en-US" altLang="ko-KR" sz="1400"/>
                        <a:t>- </a:t>
                      </a:r>
                      <a:r>
                        <a:rPr lang="ko-KR" altLang="en-US" sz="1400"/>
                        <a:t>추천 농작물 리스트를</a:t>
                      </a:r>
                      <a:r>
                        <a:rPr lang="ko-KR" altLang="en-US" sz="1400" baseline="0"/>
                        <a:t> 제시하고</a:t>
                      </a:r>
                      <a:r>
                        <a:rPr lang="en-US" altLang="ko-KR" sz="1400" baseline="0"/>
                        <a:t>, </a:t>
                      </a:r>
                      <a:r>
                        <a:rPr lang="ko-KR" altLang="en-US" sz="1400" baseline="0"/>
                        <a:t>각 농작물들은 체크할 수 있도록 체크박스로 구현한다</a:t>
                      </a:r>
                      <a:r>
                        <a:rPr lang="en-US" altLang="ko-KR" sz="1400" baseline="0"/>
                        <a:t>.</a:t>
                      </a:r>
                      <a:endParaRPr lang="ko-KR" altLang="en-US" sz="1400"/>
                    </a:p>
                  </a:txBody>
                  <a:tcPr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9561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>
                          <a:latin typeface="맑은 고딕"/>
                        </a:rPr>
                        <a:t>3</a:t>
                      </a:r>
                      <a:endParaRPr lang="ko-KR" altLang="en-US">
                        <a:latin typeface="맑은 고딕"/>
                      </a:endParaRPr>
                    </a:p>
                  </a:txBody>
                  <a:tcPr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/>
                        <a:t>해당 농작물의 지역 재배 정보를 이미지로 시각화한다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91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농작물 우선 선택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2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수익 분석 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-&gt; 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매출 확인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농작물 우선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8513" y="1238814"/>
            <a:ext cx="1146985" cy="40853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285774" y="2230964"/>
            <a:ext cx="60741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000">
                <a:solidFill>
                  <a:schemeClr val="bg1"/>
                </a:solidFill>
                <a:latin typeface="한컴 바겐세일 B"/>
                <a:ea typeface="한컴 바겐세일 B"/>
              </a:rPr>
              <a:t>매출 확인</a:t>
            </a:r>
            <a:r>
              <a:rPr lang="en-US" altLang="ko-KR" sz="4000">
                <a:solidFill>
                  <a:schemeClr val="bg1"/>
                </a:solidFill>
                <a:latin typeface="한컴 바겐세일 B"/>
                <a:ea typeface="한컴 바겐세일 B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한컴 바겐세일 B"/>
                <a:ea typeface="한컴 바겐세일 B"/>
              </a:rPr>
              <a:t>농작물 우선</a:t>
            </a:r>
            <a:r>
              <a:rPr lang="en-US" altLang="ko-KR" sz="4000">
                <a:solidFill>
                  <a:schemeClr val="bg1"/>
                </a:solidFill>
                <a:latin typeface="한컴 바겐세일 B"/>
                <a:ea typeface="한컴 바겐세일 B"/>
              </a:rPr>
              <a:t>)</a:t>
            </a:r>
            <a:endParaRPr lang="ko-KR" altLang="en-US" sz="400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94174" y="1263570"/>
            <a:ext cx="8393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Home</a:t>
            </a:r>
            <a:endParaRPr lang="ko-KR" altLang="en-US" b="1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89013" y="1292697"/>
            <a:ext cx="100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수익분석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638624" y="1295855"/>
            <a:ext cx="15983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정부지원정책들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284715" y="1292697"/>
            <a:ext cx="100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커뮤니티</a:t>
            </a:r>
          </a:p>
        </p:txBody>
      </p:sp>
      <p:sp>
        <p:nvSpPr>
          <p:cNvPr id="16" name="L 도형 15"/>
          <p:cNvSpPr/>
          <p:nvPr/>
        </p:nvSpPr>
        <p:spPr>
          <a:xfrm rot="19291642">
            <a:off x="4574664" y="1406842"/>
            <a:ext cx="92292" cy="73850"/>
          </a:xfrm>
          <a:prstGeom prst="corner">
            <a:avLst>
              <a:gd name="adj1" fmla="val 35554"/>
              <a:gd name="adj2" fmla="val 330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7" name="L 도형 16"/>
          <p:cNvSpPr/>
          <p:nvPr/>
        </p:nvSpPr>
        <p:spPr>
          <a:xfrm rot="19291642">
            <a:off x="7143802" y="1403259"/>
            <a:ext cx="92292" cy="73850"/>
          </a:xfrm>
          <a:prstGeom prst="corner">
            <a:avLst>
              <a:gd name="adj1" fmla="val 35554"/>
              <a:gd name="adj2" fmla="val 330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434057" y="1286858"/>
            <a:ext cx="8020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로그인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2738085" y="3410731"/>
            <a:ext cx="2502749" cy="3345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77916" y="3402612"/>
            <a:ext cx="2463010" cy="33537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r>
              <a:rPr lang="ko-KR" altLang="en-US" b="1">
                <a:solidFill>
                  <a:schemeClr val="bg1">
                    <a:lumMod val="65000"/>
                  </a:schemeClr>
                </a:solidFill>
                <a:latin typeface="Calibri"/>
                <a:ea typeface="맑은 고딕"/>
              </a:rPr>
              <a:t>추천 농작물 리스트</a:t>
            </a: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ko-KR" altLang="en-US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285774" y="2230964"/>
            <a:ext cx="60741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000">
                <a:solidFill>
                  <a:schemeClr val="bg1"/>
                </a:solidFill>
                <a:latin typeface="한컴 바겐세일 B"/>
                <a:ea typeface="한컴 바겐세일 B"/>
              </a:rPr>
              <a:t>매출 확인</a:t>
            </a:r>
            <a:r>
              <a:rPr lang="en-US" altLang="ko-KR" sz="4000">
                <a:solidFill>
                  <a:schemeClr val="bg1"/>
                </a:solidFill>
                <a:latin typeface="한컴 바겐세일 B"/>
                <a:ea typeface="한컴 바겐세일 B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한컴 바겐세일 B"/>
                <a:ea typeface="한컴 바겐세일 B"/>
              </a:rPr>
              <a:t>농작물 우선</a:t>
            </a:r>
            <a:r>
              <a:rPr lang="en-US" altLang="ko-KR" sz="4000">
                <a:solidFill>
                  <a:schemeClr val="bg1"/>
                </a:solidFill>
                <a:latin typeface="한컴 바겐세일 B"/>
                <a:ea typeface="한컴 바겐세일 B"/>
              </a:rPr>
              <a:t>)</a:t>
            </a:r>
            <a:endParaRPr lang="ko-KR" altLang="en-US" sz="400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585686" y="2191658"/>
            <a:ext cx="23288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선호하는 농작물의 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재배가능 지역과 매출을 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확인해세요</a:t>
            </a:r>
          </a:p>
        </p:txBody>
      </p:sp>
      <p:sp>
        <p:nvSpPr>
          <p:cNvPr id="40" name="뺄셈 기호 39"/>
          <p:cNvSpPr/>
          <p:nvPr/>
        </p:nvSpPr>
        <p:spPr>
          <a:xfrm>
            <a:off x="2683584" y="1934029"/>
            <a:ext cx="633870" cy="110671"/>
          </a:xfrm>
          <a:prstGeom prst="mathMinus">
            <a:avLst>
              <a:gd name="adj1" fmla="val 2352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3233391" y="1835475"/>
            <a:ext cx="10455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매출 확인</a:t>
            </a:r>
          </a:p>
        </p:txBody>
      </p:sp>
      <p:sp>
        <p:nvSpPr>
          <p:cNvPr id="42" name="뺄셈 기호 41"/>
          <p:cNvSpPr/>
          <p:nvPr/>
        </p:nvSpPr>
        <p:spPr>
          <a:xfrm>
            <a:off x="4176278" y="1933249"/>
            <a:ext cx="633870" cy="110671"/>
          </a:xfrm>
          <a:prstGeom prst="mathMinus">
            <a:avLst>
              <a:gd name="adj1" fmla="val 2352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5334092" y="3109012"/>
            <a:ext cx="373098" cy="293600"/>
          </a:xfrm>
          <a:prstGeom prst="ellips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b="1">
                <a:solidFill>
                  <a:srgbClr val="FF0000"/>
                </a:solidFill>
                <a:latin typeface="한컴 바겐세일 B"/>
                <a:ea typeface="한컴 바겐세일 B"/>
              </a:rPr>
              <a:t>2</a:t>
            </a:r>
            <a:endParaRPr kumimoji="0" lang="en-US" altLang="ko-KR" sz="1800" b="1" i="0" baseline="0">
              <a:solidFill>
                <a:srgbClr val="FF0000"/>
              </a:solidFill>
              <a:latin typeface="한컴 바겐세일 B"/>
              <a:ea typeface="한컴 바겐세일 B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287582" y="3925684"/>
            <a:ext cx="152215" cy="21907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287581" y="4291554"/>
            <a:ext cx="152215" cy="21907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420283" y="3906634"/>
            <a:ext cx="8020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토마토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439382" y="4257640"/>
            <a:ext cx="6029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딸기</a:t>
            </a:r>
          </a:p>
        </p:txBody>
      </p:sp>
      <p:grpSp>
        <p:nvGrpSpPr>
          <p:cNvPr id="48" name="그룹 47"/>
          <p:cNvGrpSpPr/>
          <p:nvPr/>
        </p:nvGrpSpPr>
        <p:grpSpPr>
          <a:xfrm>
            <a:off x="287580" y="4600644"/>
            <a:ext cx="578746" cy="307777"/>
            <a:chOff x="287580" y="4600644"/>
            <a:chExt cx="578746" cy="307777"/>
          </a:xfrm>
        </p:grpSpPr>
        <p:sp>
          <p:nvSpPr>
            <p:cNvPr id="49" name="타원 48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462475" y="4600644"/>
              <a:ext cx="40385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파</a:t>
              </a:r>
            </a:p>
          </p:txBody>
        </p:sp>
      </p:grpSp>
      <p:sp>
        <p:nvSpPr>
          <p:cNvPr id="51" name="직사각형 50"/>
          <p:cNvSpPr/>
          <p:nvPr/>
        </p:nvSpPr>
        <p:spPr>
          <a:xfrm>
            <a:off x="2738085" y="3425472"/>
            <a:ext cx="2502749" cy="1984338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2734184" y="3473447"/>
            <a:ext cx="2506650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재배가능지역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9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나주시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고흥군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장성군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화순군</a:t>
            </a:r>
          </a:p>
        </p:txBody>
      </p:sp>
      <p:sp>
        <p:nvSpPr>
          <p:cNvPr id="53" name="타원 52"/>
          <p:cNvSpPr/>
          <p:nvPr/>
        </p:nvSpPr>
        <p:spPr>
          <a:xfrm>
            <a:off x="554300" y="3585359"/>
            <a:ext cx="373098" cy="293600"/>
          </a:xfrm>
          <a:prstGeom prst="ellips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b="1">
                <a:solidFill>
                  <a:srgbClr val="FF0000"/>
                </a:solidFill>
                <a:latin typeface="한컴 바겐세일 B"/>
                <a:ea typeface="한컴 바겐세일 B"/>
              </a:rPr>
              <a:t>1</a:t>
            </a:r>
            <a:endParaRPr kumimoji="0" lang="en-US" altLang="ko-KR" sz="1800" b="1" i="0" baseline="0">
              <a:solidFill>
                <a:srgbClr val="FF0000"/>
              </a:solidFill>
              <a:latin typeface="한컴 바겐세일 B"/>
              <a:ea typeface="한컴 바겐세일 B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334092" y="3424333"/>
            <a:ext cx="3423429" cy="3332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3"/>
          <a:srcRect t="60280"/>
          <a:stretch>
            <a:fillRect/>
          </a:stretch>
        </p:blipFill>
        <p:spPr>
          <a:xfrm>
            <a:off x="25400" y="1092884"/>
            <a:ext cx="8772549" cy="766496"/>
          </a:xfrm>
          <a:prstGeom prst="rect">
            <a:avLst/>
          </a:prstGeom>
        </p:spPr>
      </p:pic>
      <p:grpSp>
        <p:nvGrpSpPr>
          <p:cNvPr id="56" name="그룹 55"/>
          <p:cNvGrpSpPr/>
          <p:nvPr/>
        </p:nvGrpSpPr>
        <p:grpSpPr>
          <a:xfrm>
            <a:off x="287580" y="4952979"/>
            <a:ext cx="754736" cy="307777"/>
            <a:chOff x="287580" y="4600644"/>
            <a:chExt cx="754736" cy="307777"/>
          </a:xfrm>
        </p:grpSpPr>
        <p:sp>
          <p:nvSpPr>
            <p:cNvPr id="57" name="타원 56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462475" y="4600644"/>
              <a:ext cx="57984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오이</a:t>
              </a: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287580" y="5338200"/>
            <a:ext cx="754736" cy="307777"/>
            <a:chOff x="287580" y="4600644"/>
            <a:chExt cx="754736" cy="307777"/>
          </a:xfrm>
        </p:grpSpPr>
        <p:sp>
          <p:nvSpPr>
            <p:cNvPr id="60" name="타원 59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462475" y="4600644"/>
              <a:ext cx="57984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양파</a:t>
              </a: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287580" y="5721182"/>
            <a:ext cx="1109420" cy="307777"/>
            <a:chOff x="287580" y="4600644"/>
            <a:chExt cx="1109420" cy="307777"/>
          </a:xfrm>
        </p:grpSpPr>
        <p:sp>
          <p:nvSpPr>
            <p:cNvPr id="63" name="타원 62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462475" y="4600644"/>
              <a:ext cx="93452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복숭아</a:t>
              </a: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290306" y="6113813"/>
            <a:ext cx="777410" cy="307777"/>
            <a:chOff x="287580" y="4600644"/>
            <a:chExt cx="777410" cy="307777"/>
          </a:xfrm>
        </p:grpSpPr>
        <p:sp>
          <p:nvSpPr>
            <p:cNvPr id="66" name="타원 65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62475" y="4600644"/>
              <a:ext cx="6025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고추</a:t>
              </a:r>
            </a:p>
          </p:txBody>
        </p:sp>
      </p:grpSp>
      <p:sp>
        <p:nvSpPr>
          <p:cNvPr id="68" name="도넛 67"/>
          <p:cNvSpPr/>
          <p:nvPr/>
        </p:nvSpPr>
        <p:spPr>
          <a:xfrm>
            <a:off x="287580" y="3925684"/>
            <a:ext cx="151802" cy="219075"/>
          </a:xfrm>
          <a:prstGeom prst="donut">
            <a:avLst>
              <a:gd name="adj" fmla="val 3205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아래쪽 화살표 68"/>
          <p:cNvSpPr/>
          <p:nvPr/>
        </p:nvSpPr>
        <p:spPr>
          <a:xfrm rot="16710657">
            <a:off x="1772170" y="3256004"/>
            <a:ext cx="352800" cy="170917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9089" cap="flat" cmpd="sng" algn="ctr">
            <a:solidFill>
              <a:srgbClr val="FF000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5400000"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ko-KR" altLang="en-US" sz="1800" b="0" i="0" baseline="0">
              <a:solidFill>
                <a:srgbClr val="FFFFFF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2738085" y="3765551"/>
            <a:ext cx="2494490" cy="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 flipV="1">
            <a:off x="2755143" y="4106316"/>
            <a:ext cx="2502749" cy="15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 flipV="1">
            <a:off x="2729826" y="4519011"/>
            <a:ext cx="2502749" cy="15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 flipV="1">
            <a:off x="2738084" y="4893397"/>
            <a:ext cx="2502749" cy="15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76272" y="4144759"/>
            <a:ext cx="2329760" cy="2329760"/>
          </a:xfrm>
          <a:prstGeom prst="rect">
            <a:avLst/>
          </a:prstGeom>
        </p:spPr>
      </p:pic>
      <p:sp>
        <p:nvSpPr>
          <p:cNvPr id="75" name="직사각형 74"/>
          <p:cNvSpPr/>
          <p:nvPr/>
        </p:nvSpPr>
        <p:spPr>
          <a:xfrm>
            <a:off x="6014456" y="3599880"/>
            <a:ext cx="1853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토마토의 수확량</a:t>
            </a:r>
          </a:p>
        </p:txBody>
      </p:sp>
      <p:sp>
        <p:nvSpPr>
          <p:cNvPr id="76" name="아래쪽 화살표 75"/>
          <p:cNvSpPr/>
          <p:nvPr/>
        </p:nvSpPr>
        <p:spPr>
          <a:xfrm rot="16710657">
            <a:off x="3228600" y="1569743"/>
            <a:ext cx="352800" cy="4693096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9089" cap="flat" cmpd="sng" algn="ctr">
            <a:solidFill>
              <a:srgbClr val="FF000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5400000"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ko-KR" altLang="en-US" sz="1800" b="0" i="0" baseline="0">
              <a:solidFill>
                <a:srgbClr val="FFFFFF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1796190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150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748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>
                          <a:latin typeface="맑은 고딕"/>
                        </a:rPr>
                        <a:t>1</a:t>
                      </a:r>
                      <a:endParaRPr lang="ko-KR" altLang="en-US">
                        <a:latin typeface="맑은 고딕"/>
                      </a:endParaRPr>
                    </a:p>
                  </a:txBody>
                  <a:tcPr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>
                          <a:latin typeface="맑은 고딕"/>
                        </a:rPr>
                        <a:t>매출</a:t>
                      </a:r>
                      <a:r>
                        <a:rPr lang="ko-KR" altLang="en-US" sz="1400" baseline="0">
                          <a:latin typeface="맑은 고딕"/>
                        </a:rPr>
                        <a:t> 확인 버튼 </a:t>
                      </a:r>
                      <a:r>
                        <a:rPr lang="en-US" altLang="ko-KR" sz="1400" baseline="0">
                          <a:latin typeface="맑은 고딕"/>
                        </a:rPr>
                        <a:t>– </a:t>
                      </a:r>
                      <a:r>
                        <a:rPr lang="ko-KR" altLang="en-US" sz="1400" baseline="0">
                          <a:latin typeface="맑은 고딕"/>
                        </a:rPr>
                        <a:t>클릭 시 매출 확인 페이지로 이동</a:t>
                      </a:r>
                      <a:endParaRPr lang="ko-KR" altLang="en-US" sz="1400">
                        <a:latin typeface="맑은 고딕"/>
                      </a:endParaRPr>
                    </a:p>
                  </a:txBody>
                  <a:tcPr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5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>
                          <a:latin typeface="맑은 고딕"/>
                        </a:rPr>
                        <a:t>2</a:t>
                      </a:r>
                      <a:endParaRPr lang="ko-KR" altLang="en-US">
                        <a:latin typeface="맑은 고딕"/>
                      </a:endParaRPr>
                    </a:p>
                  </a:txBody>
                  <a:tcPr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>
                          <a:latin typeface="맑은 고딕"/>
                        </a:rPr>
                        <a:t>히스토리 저장 버튼 </a:t>
                      </a:r>
                      <a:r>
                        <a:rPr lang="en-US" altLang="ko-KR" sz="1400">
                          <a:latin typeface="맑은 고딕"/>
                        </a:rPr>
                        <a:t>– </a:t>
                      </a:r>
                      <a:r>
                        <a:rPr lang="ko-KR" altLang="en-US" sz="1400">
                          <a:latin typeface="맑은 고딕"/>
                        </a:rPr>
                        <a:t>클릭 시 해당 농작물과 지역의 매출정보를 히스토리로 저장함</a:t>
                      </a:r>
                      <a:r>
                        <a:rPr lang="en-US" altLang="ko-KR" sz="1400">
                          <a:latin typeface="맑은 고딕"/>
                        </a:rPr>
                        <a:t>.</a:t>
                      </a:r>
                      <a:endParaRPr lang="ko-KR" altLang="en-US" sz="1400">
                        <a:latin typeface="맑은 고딕"/>
                      </a:endParaRPr>
                    </a:p>
                  </a:txBody>
                  <a:tcPr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91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농작물 우선 선택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2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수익 분석 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-&gt; 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매출 확인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농작물 우선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8513" y="1238814"/>
            <a:ext cx="1146985" cy="40853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894174" y="1263570"/>
            <a:ext cx="8393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Home</a:t>
            </a:r>
            <a:endParaRPr lang="ko-KR" altLang="en-US" b="1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89013" y="1292697"/>
            <a:ext cx="100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수익분석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638624" y="1295855"/>
            <a:ext cx="15983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정부지원정책들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284715" y="1292697"/>
            <a:ext cx="100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커뮤니티</a:t>
            </a:r>
          </a:p>
        </p:txBody>
      </p:sp>
      <p:sp>
        <p:nvSpPr>
          <p:cNvPr id="16" name="L 도형 15"/>
          <p:cNvSpPr/>
          <p:nvPr/>
        </p:nvSpPr>
        <p:spPr>
          <a:xfrm rot="19291642">
            <a:off x="4574664" y="1406842"/>
            <a:ext cx="92292" cy="73850"/>
          </a:xfrm>
          <a:prstGeom prst="corner">
            <a:avLst>
              <a:gd name="adj1" fmla="val 35554"/>
              <a:gd name="adj2" fmla="val 330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7" name="L 도형 16"/>
          <p:cNvSpPr/>
          <p:nvPr/>
        </p:nvSpPr>
        <p:spPr>
          <a:xfrm rot="19291642">
            <a:off x="7143802" y="1403259"/>
            <a:ext cx="92292" cy="73850"/>
          </a:xfrm>
          <a:prstGeom prst="corner">
            <a:avLst>
              <a:gd name="adj1" fmla="val 35554"/>
              <a:gd name="adj2" fmla="val 330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434057" y="1286858"/>
            <a:ext cx="8020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로그인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2738085" y="1161803"/>
            <a:ext cx="2502749" cy="3345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177916" y="1153684"/>
            <a:ext cx="2463010" cy="49011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r>
              <a:rPr lang="ko-KR" altLang="en-US" b="1">
                <a:solidFill>
                  <a:schemeClr val="bg1">
                    <a:lumMod val="65000"/>
                  </a:schemeClr>
                </a:solidFill>
                <a:latin typeface="Calibri"/>
                <a:ea typeface="맑은 고딕"/>
              </a:rPr>
              <a:t>추천 농작물 리스트</a:t>
            </a: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ko-KR" altLang="en-US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287581" y="1408313"/>
            <a:ext cx="152215" cy="21907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39382" y="1374399"/>
            <a:ext cx="6029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딸기</a:t>
            </a:r>
          </a:p>
        </p:txBody>
      </p:sp>
      <p:grpSp>
        <p:nvGrpSpPr>
          <p:cNvPr id="81" name="그룹 80"/>
          <p:cNvGrpSpPr/>
          <p:nvPr/>
        </p:nvGrpSpPr>
        <p:grpSpPr>
          <a:xfrm>
            <a:off x="287580" y="1717403"/>
            <a:ext cx="578746" cy="307777"/>
            <a:chOff x="287580" y="4600644"/>
            <a:chExt cx="578746" cy="307777"/>
          </a:xfrm>
        </p:grpSpPr>
        <p:sp>
          <p:nvSpPr>
            <p:cNvPr id="82" name="타원 81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62475" y="4600644"/>
              <a:ext cx="40385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파</a:t>
              </a:r>
            </a:p>
          </p:txBody>
        </p:sp>
      </p:grpSp>
      <p:sp>
        <p:nvSpPr>
          <p:cNvPr id="84" name="직사각형 83"/>
          <p:cNvSpPr/>
          <p:nvPr/>
        </p:nvSpPr>
        <p:spPr>
          <a:xfrm>
            <a:off x="2738085" y="1176544"/>
            <a:ext cx="2502749" cy="1984338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2734184" y="1224519"/>
            <a:ext cx="2506650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재배가능지역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9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나주시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고흥군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장성군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화순군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5334092" y="1175405"/>
            <a:ext cx="3423429" cy="3332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287580" y="2069738"/>
            <a:ext cx="754736" cy="307777"/>
            <a:chOff x="287580" y="4600644"/>
            <a:chExt cx="754736" cy="307777"/>
          </a:xfrm>
        </p:grpSpPr>
        <p:sp>
          <p:nvSpPr>
            <p:cNvPr id="88" name="타원 87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462475" y="4600644"/>
              <a:ext cx="57984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오이</a:t>
              </a: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287580" y="2454959"/>
            <a:ext cx="754736" cy="307777"/>
            <a:chOff x="287580" y="4600644"/>
            <a:chExt cx="754736" cy="307777"/>
          </a:xfrm>
        </p:grpSpPr>
        <p:sp>
          <p:nvSpPr>
            <p:cNvPr id="91" name="타원 90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462475" y="4600644"/>
              <a:ext cx="57984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양파</a:t>
              </a: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287580" y="2837941"/>
            <a:ext cx="1109420" cy="307777"/>
            <a:chOff x="287580" y="4600644"/>
            <a:chExt cx="1109420" cy="307777"/>
          </a:xfrm>
        </p:grpSpPr>
        <p:sp>
          <p:nvSpPr>
            <p:cNvPr id="94" name="타원 93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462475" y="4600644"/>
              <a:ext cx="93452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복숭아</a:t>
              </a: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290306" y="3230572"/>
            <a:ext cx="777410" cy="307777"/>
            <a:chOff x="287580" y="4600644"/>
            <a:chExt cx="777410" cy="307777"/>
          </a:xfrm>
        </p:grpSpPr>
        <p:sp>
          <p:nvSpPr>
            <p:cNvPr id="97" name="타원 96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462475" y="4600644"/>
              <a:ext cx="6025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고추</a:t>
              </a:r>
            </a:p>
          </p:txBody>
        </p:sp>
      </p:grpSp>
      <p:cxnSp>
        <p:nvCxnSpPr>
          <p:cNvPr id="99" name="직선 연결선 98"/>
          <p:cNvCxnSpPr/>
          <p:nvPr/>
        </p:nvCxnSpPr>
        <p:spPr>
          <a:xfrm>
            <a:off x="2738085" y="1516623"/>
            <a:ext cx="2494490" cy="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 flipV="1">
            <a:off x="2755143" y="1857388"/>
            <a:ext cx="2502749" cy="15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 flipV="1">
            <a:off x="2729826" y="2270083"/>
            <a:ext cx="2502749" cy="15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 flipV="1">
            <a:off x="2738084" y="2644469"/>
            <a:ext cx="2502749" cy="15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그림 10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76272" y="1895831"/>
            <a:ext cx="2329760" cy="2329760"/>
          </a:xfrm>
          <a:prstGeom prst="rect">
            <a:avLst/>
          </a:prstGeom>
        </p:spPr>
      </p:pic>
      <p:sp>
        <p:nvSpPr>
          <p:cNvPr id="104" name="직사각형 103"/>
          <p:cNvSpPr/>
          <p:nvPr/>
        </p:nvSpPr>
        <p:spPr>
          <a:xfrm>
            <a:off x="6014456" y="1350952"/>
            <a:ext cx="1853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토마토의 수확량</a:t>
            </a:r>
          </a:p>
        </p:txBody>
      </p:sp>
      <p:grpSp>
        <p:nvGrpSpPr>
          <p:cNvPr id="105" name="그룹 104"/>
          <p:cNvGrpSpPr/>
          <p:nvPr/>
        </p:nvGrpSpPr>
        <p:grpSpPr>
          <a:xfrm>
            <a:off x="290306" y="3576509"/>
            <a:ext cx="777410" cy="307777"/>
            <a:chOff x="287580" y="4600644"/>
            <a:chExt cx="777410" cy="307777"/>
          </a:xfrm>
        </p:grpSpPr>
        <p:sp>
          <p:nvSpPr>
            <p:cNvPr id="106" name="타원 105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462475" y="4600644"/>
              <a:ext cx="6025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키위</a:t>
              </a:r>
            </a:p>
          </p:txBody>
        </p:sp>
      </p:grpSp>
      <p:grpSp>
        <p:nvGrpSpPr>
          <p:cNvPr id="108" name="그룹 107"/>
          <p:cNvGrpSpPr/>
          <p:nvPr/>
        </p:nvGrpSpPr>
        <p:grpSpPr>
          <a:xfrm>
            <a:off x="290306" y="3901408"/>
            <a:ext cx="777410" cy="307777"/>
            <a:chOff x="287580" y="4600644"/>
            <a:chExt cx="777410" cy="307777"/>
          </a:xfrm>
        </p:grpSpPr>
        <p:sp>
          <p:nvSpPr>
            <p:cNvPr id="109" name="타원 108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462475" y="4600644"/>
              <a:ext cx="6025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쌀</a:t>
              </a:r>
              <a:r>
                <a:rPr lang="en-US" altLang="ko-KR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(</a:t>
              </a: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벼</a:t>
              </a:r>
              <a:r>
                <a:rPr lang="en-US" altLang="ko-KR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)</a:t>
              </a:r>
              <a:endParaRPr lang="ko-KR" altLang="en-US" sz="14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endParaRPr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293968" y="4256251"/>
            <a:ext cx="777410" cy="307777"/>
            <a:chOff x="287580" y="4600644"/>
            <a:chExt cx="777410" cy="307777"/>
          </a:xfrm>
        </p:grpSpPr>
        <p:sp>
          <p:nvSpPr>
            <p:cNvPr id="112" name="타원 111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462475" y="4600644"/>
              <a:ext cx="6025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마늘</a:t>
              </a:r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293968" y="4602188"/>
            <a:ext cx="1103032" cy="307777"/>
            <a:chOff x="287580" y="4600644"/>
            <a:chExt cx="1103032" cy="307777"/>
          </a:xfrm>
        </p:grpSpPr>
        <p:sp>
          <p:nvSpPr>
            <p:cNvPr id="115" name="타원 114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462475" y="4600644"/>
              <a:ext cx="92813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고구마</a:t>
              </a: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294478" y="4948125"/>
            <a:ext cx="1501371" cy="307777"/>
            <a:chOff x="287580" y="4600644"/>
            <a:chExt cx="1501371" cy="307777"/>
          </a:xfrm>
        </p:grpSpPr>
        <p:sp>
          <p:nvSpPr>
            <p:cNvPr id="118" name="타원 117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462475" y="4600644"/>
              <a:ext cx="13264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시금치</a:t>
              </a:r>
            </a:p>
          </p:txBody>
        </p:sp>
      </p:grpSp>
      <p:grpSp>
        <p:nvGrpSpPr>
          <p:cNvPr id="120" name="그룹 119"/>
          <p:cNvGrpSpPr/>
          <p:nvPr/>
        </p:nvGrpSpPr>
        <p:grpSpPr>
          <a:xfrm>
            <a:off x="293968" y="5294091"/>
            <a:ext cx="777410" cy="307777"/>
            <a:chOff x="287580" y="4600644"/>
            <a:chExt cx="777410" cy="307777"/>
          </a:xfrm>
        </p:grpSpPr>
        <p:sp>
          <p:nvSpPr>
            <p:cNvPr id="121" name="타원 120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462475" y="4600644"/>
              <a:ext cx="6025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쪽파</a:t>
              </a:r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303559" y="5666027"/>
            <a:ext cx="777410" cy="307777"/>
            <a:chOff x="287580" y="4600644"/>
            <a:chExt cx="777410" cy="307777"/>
          </a:xfrm>
        </p:grpSpPr>
        <p:sp>
          <p:nvSpPr>
            <p:cNvPr id="124" name="타원 123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462475" y="4600644"/>
              <a:ext cx="6025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포도</a:t>
              </a:r>
            </a:p>
          </p:txBody>
        </p:sp>
      </p:grpSp>
      <p:sp>
        <p:nvSpPr>
          <p:cNvPr id="126" name="직사각형 125"/>
          <p:cNvSpPr/>
          <p:nvPr/>
        </p:nvSpPr>
        <p:spPr>
          <a:xfrm>
            <a:off x="177916" y="6054811"/>
            <a:ext cx="8727187" cy="387178"/>
          </a:xfrm>
          <a:prstGeom prst="rect">
            <a:avLst/>
          </a:prstGeom>
          <a:solidFill>
            <a:srgbClr val="00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매출확인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177915" y="6438365"/>
            <a:ext cx="8727187" cy="387178"/>
          </a:xfrm>
          <a:prstGeom prst="rect">
            <a:avLst/>
          </a:prstGeom>
          <a:solidFill>
            <a:srgbClr val="00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히스토리에 저장</a:t>
            </a:r>
          </a:p>
        </p:txBody>
      </p:sp>
      <p:sp>
        <p:nvSpPr>
          <p:cNvPr id="128" name="타원 127"/>
          <p:cNvSpPr/>
          <p:nvPr/>
        </p:nvSpPr>
        <p:spPr>
          <a:xfrm>
            <a:off x="3608102" y="5892111"/>
            <a:ext cx="373098" cy="293600"/>
          </a:xfrm>
          <a:prstGeom prst="ellips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b="1">
                <a:solidFill>
                  <a:srgbClr val="FF0000"/>
                </a:solidFill>
                <a:latin typeface="한컴 바겐세일 B"/>
                <a:ea typeface="한컴 바겐세일 B"/>
              </a:rPr>
              <a:t>1</a:t>
            </a:r>
            <a:endParaRPr kumimoji="0" lang="en-US" altLang="ko-KR" sz="1800" b="1" i="0" baseline="0">
              <a:solidFill>
                <a:srgbClr val="FF0000"/>
              </a:solidFill>
              <a:latin typeface="한컴 바겐세일 B"/>
              <a:ea typeface="한컴 바겐세일 B"/>
            </a:endParaRPr>
          </a:p>
        </p:txBody>
      </p:sp>
      <p:sp>
        <p:nvSpPr>
          <p:cNvPr id="129" name="타원 128"/>
          <p:cNvSpPr/>
          <p:nvPr/>
        </p:nvSpPr>
        <p:spPr>
          <a:xfrm>
            <a:off x="3142664" y="6429197"/>
            <a:ext cx="373098" cy="293600"/>
          </a:xfrm>
          <a:prstGeom prst="ellips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b="1">
                <a:solidFill>
                  <a:srgbClr val="FF0000"/>
                </a:solidFill>
                <a:latin typeface="한컴 바겐세일 B"/>
                <a:ea typeface="한컴 바겐세일 B"/>
              </a:rPr>
              <a:t>2</a:t>
            </a:r>
            <a:endParaRPr kumimoji="0" lang="en-US" altLang="ko-KR" sz="1800" b="1" i="0" baseline="0">
              <a:solidFill>
                <a:srgbClr val="FF0000"/>
              </a:solidFill>
              <a:latin typeface="한컴 바겐세일 B"/>
              <a:ea typeface="한컴 바겐세일 B"/>
            </a:endParaRPr>
          </a:p>
        </p:txBody>
      </p:sp>
      <p:sp>
        <p:nvSpPr>
          <p:cNvPr id="130" name="타원 129"/>
          <p:cNvSpPr/>
          <p:nvPr/>
        </p:nvSpPr>
        <p:spPr>
          <a:xfrm>
            <a:off x="287373" y="1414227"/>
            <a:ext cx="152215" cy="21907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1" name="도넛 130"/>
          <p:cNvSpPr/>
          <p:nvPr/>
        </p:nvSpPr>
        <p:spPr>
          <a:xfrm>
            <a:off x="287371" y="1414227"/>
            <a:ext cx="151802" cy="219075"/>
          </a:xfrm>
          <a:prstGeom prst="donut">
            <a:avLst>
              <a:gd name="adj" fmla="val 3205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76" cy="2643737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150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748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>
                          <a:latin typeface="맑은 고딕"/>
                        </a:rPr>
                        <a:t>1</a:t>
                      </a:r>
                      <a:endParaRPr lang="ko-KR" altLang="en-US">
                        <a:latin typeface="맑은 고딕"/>
                      </a:endParaRPr>
                    </a:p>
                  </a:txBody>
                  <a:tcPr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>
                          <a:latin typeface="맑은 고딕"/>
                        </a:rPr>
                        <a:t>매출</a:t>
                      </a:r>
                      <a:r>
                        <a:rPr lang="ko-KR" altLang="en-US" sz="1400" baseline="0">
                          <a:latin typeface="맑은 고딕"/>
                        </a:rPr>
                        <a:t> 확인 버튼 </a:t>
                      </a:r>
                      <a:r>
                        <a:rPr lang="en-US" altLang="ko-KR" sz="1400" baseline="0">
                          <a:latin typeface="맑은 고딕"/>
                        </a:rPr>
                        <a:t>– </a:t>
                      </a:r>
                      <a:r>
                        <a:rPr lang="ko-KR" altLang="en-US" sz="1400" baseline="0">
                          <a:latin typeface="맑은 고딕"/>
                        </a:rPr>
                        <a:t>클릭 시 매출 확인 페이지로 이동</a:t>
                      </a:r>
                      <a:endParaRPr lang="ko-KR" altLang="en-US" sz="1400">
                        <a:latin typeface="맑은 고딕"/>
                      </a:endParaRPr>
                    </a:p>
                  </a:txBody>
                  <a:tcPr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5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>
                          <a:latin typeface="맑은 고딕"/>
                        </a:rPr>
                        <a:t>2</a:t>
                      </a:r>
                      <a:endParaRPr lang="ko-KR" altLang="en-US">
                        <a:latin typeface="맑은 고딕"/>
                      </a:endParaRPr>
                    </a:p>
                  </a:txBody>
                  <a:tcPr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>
                          <a:latin typeface="맑은 고딕"/>
                        </a:rPr>
                        <a:t>히스토리 저장 버튼 </a:t>
                      </a:r>
                      <a:r>
                        <a:rPr lang="en-US" altLang="ko-KR" sz="1400">
                          <a:latin typeface="맑은 고딕"/>
                        </a:rPr>
                        <a:t>– </a:t>
                      </a:r>
                      <a:r>
                        <a:rPr lang="ko-KR" altLang="en-US" sz="1400">
                          <a:latin typeface="맑은 고딕"/>
                        </a:rPr>
                        <a:t>클릭 시 해당 농작물과 지역의 매출정보를 히스토리로 저장함</a:t>
                      </a:r>
                      <a:r>
                        <a:rPr lang="en-US" altLang="ko-KR" sz="1400">
                          <a:latin typeface="맑은 고딕"/>
                        </a:rPr>
                        <a:t>.</a:t>
                      </a:r>
                      <a:endParaRPr lang="ko-KR" altLang="en-US" sz="1400">
                        <a:latin typeface="맑은 고딕"/>
                      </a:endParaRPr>
                    </a:p>
                  </a:txBody>
                  <a:tcPr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75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>
                          <a:latin typeface="맑은 고딕"/>
                        </a:rPr>
                        <a:t>3</a:t>
                      </a:r>
                      <a:endParaRPr lang="ko-KR" altLang="en-US">
                        <a:latin typeface="맑은 고딕"/>
                      </a:endParaRPr>
                    </a:p>
                  </a:txBody>
                  <a:tcPr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>
                          <a:latin typeface="맑은 고딕"/>
                        </a:rPr>
                        <a:t>다른 화면을 클릭시 모달 창이 닫힘</a:t>
                      </a:r>
                      <a:r>
                        <a:rPr lang="en-US" altLang="ko-KR" sz="1400">
                          <a:latin typeface="맑은 고딕"/>
                        </a:rPr>
                        <a:t>.</a:t>
                      </a:r>
                      <a:endParaRPr lang="ko-KR" altLang="en-US" sz="1400">
                        <a:latin typeface="맑은 고딕"/>
                      </a:endParaRPr>
                    </a:p>
                  </a:txBody>
                  <a:tcPr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/>
          <p:nvPr/>
        </p:nvGraphicFramePr>
        <p:xfrm>
          <a:off x="161424" y="195881"/>
          <a:ext cx="8594780" cy="858691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농작물 우선 선택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2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수익 분석 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-&gt; 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매출 확인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농작물 우선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8" name="직사각형 67"/>
          <p:cNvSpPr/>
          <p:nvPr/>
        </p:nvSpPr>
        <p:spPr>
          <a:xfrm>
            <a:off x="2738085" y="1161803"/>
            <a:ext cx="2502749" cy="3345668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177916" y="1153684"/>
            <a:ext cx="2463010" cy="4901127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r>
              <a:rPr lang="ko-KR" altLang="en-US" b="1">
                <a:solidFill>
                  <a:schemeClr val="bg1">
                    <a:lumMod val="65000"/>
                  </a:schemeClr>
                </a:solidFill>
                <a:latin typeface="Calibri"/>
                <a:ea typeface="맑은 고딕"/>
              </a:rPr>
              <a:t>추천 농작물 리스트</a:t>
            </a: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ko-KR" altLang="en-US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287581" y="1408313"/>
            <a:ext cx="152215" cy="21907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439382" y="1374399"/>
            <a:ext cx="6029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딸기</a:t>
            </a:r>
          </a:p>
        </p:txBody>
      </p:sp>
      <p:grpSp>
        <p:nvGrpSpPr>
          <p:cNvPr id="72" name="그룹 71"/>
          <p:cNvGrpSpPr/>
          <p:nvPr/>
        </p:nvGrpSpPr>
        <p:grpSpPr>
          <a:xfrm>
            <a:off x="287580" y="1717403"/>
            <a:ext cx="578746" cy="307777"/>
            <a:chOff x="287580" y="4600644"/>
            <a:chExt cx="578746" cy="307777"/>
          </a:xfrm>
        </p:grpSpPr>
        <p:sp>
          <p:nvSpPr>
            <p:cNvPr id="73" name="타원 72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462475" y="4600644"/>
              <a:ext cx="40385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파</a:t>
              </a:r>
            </a:p>
          </p:txBody>
        </p:sp>
      </p:grpSp>
      <p:sp>
        <p:nvSpPr>
          <p:cNvPr id="75" name="직사각형 74"/>
          <p:cNvSpPr/>
          <p:nvPr/>
        </p:nvSpPr>
        <p:spPr>
          <a:xfrm>
            <a:off x="2738085" y="1176544"/>
            <a:ext cx="2502749" cy="1984338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2734184" y="1224519"/>
            <a:ext cx="2506650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재배가능지역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9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나주시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고흥군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장성군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화순군</a:t>
            </a:r>
          </a:p>
        </p:txBody>
      </p:sp>
      <p:sp>
        <p:nvSpPr>
          <p:cNvPr id="132" name="직사각형 131"/>
          <p:cNvSpPr/>
          <p:nvPr/>
        </p:nvSpPr>
        <p:spPr>
          <a:xfrm>
            <a:off x="5334092" y="1175405"/>
            <a:ext cx="3423429" cy="3332066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</p:txBody>
      </p:sp>
      <p:grpSp>
        <p:nvGrpSpPr>
          <p:cNvPr id="133" name="그룹 132"/>
          <p:cNvGrpSpPr/>
          <p:nvPr/>
        </p:nvGrpSpPr>
        <p:grpSpPr>
          <a:xfrm>
            <a:off x="287580" y="2069738"/>
            <a:ext cx="754736" cy="307777"/>
            <a:chOff x="287580" y="4600644"/>
            <a:chExt cx="754736" cy="307777"/>
          </a:xfrm>
        </p:grpSpPr>
        <p:sp>
          <p:nvSpPr>
            <p:cNvPr id="134" name="타원 133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462475" y="4600644"/>
              <a:ext cx="57984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오이</a:t>
              </a:r>
            </a:p>
          </p:txBody>
        </p:sp>
      </p:grpSp>
      <p:grpSp>
        <p:nvGrpSpPr>
          <p:cNvPr id="136" name="그룹 135"/>
          <p:cNvGrpSpPr/>
          <p:nvPr/>
        </p:nvGrpSpPr>
        <p:grpSpPr>
          <a:xfrm>
            <a:off x="287580" y="2454959"/>
            <a:ext cx="754736" cy="307777"/>
            <a:chOff x="287580" y="4600644"/>
            <a:chExt cx="754736" cy="307777"/>
          </a:xfrm>
        </p:grpSpPr>
        <p:sp>
          <p:nvSpPr>
            <p:cNvPr id="137" name="타원 136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462475" y="4600644"/>
              <a:ext cx="57984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양파</a:t>
              </a:r>
            </a:p>
          </p:txBody>
        </p:sp>
      </p:grpSp>
      <p:grpSp>
        <p:nvGrpSpPr>
          <p:cNvPr id="139" name="그룹 138"/>
          <p:cNvGrpSpPr/>
          <p:nvPr/>
        </p:nvGrpSpPr>
        <p:grpSpPr>
          <a:xfrm>
            <a:off x="287580" y="2837941"/>
            <a:ext cx="1109420" cy="307777"/>
            <a:chOff x="287580" y="4600644"/>
            <a:chExt cx="1109420" cy="307777"/>
          </a:xfrm>
        </p:grpSpPr>
        <p:sp>
          <p:nvSpPr>
            <p:cNvPr id="140" name="타원 139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462475" y="4600644"/>
              <a:ext cx="93452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복숭아</a:t>
              </a:r>
            </a:p>
          </p:txBody>
        </p:sp>
      </p:grpSp>
      <p:grpSp>
        <p:nvGrpSpPr>
          <p:cNvPr id="142" name="그룹 141"/>
          <p:cNvGrpSpPr/>
          <p:nvPr/>
        </p:nvGrpSpPr>
        <p:grpSpPr>
          <a:xfrm>
            <a:off x="290306" y="3230572"/>
            <a:ext cx="777410" cy="307777"/>
            <a:chOff x="287580" y="4600644"/>
            <a:chExt cx="777410" cy="307777"/>
          </a:xfrm>
        </p:grpSpPr>
        <p:sp>
          <p:nvSpPr>
            <p:cNvPr id="143" name="타원 142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462475" y="4600644"/>
              <a:ext cx="6025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고추</a:t>
              </a:r>
            </a:p>
          </p:txBody>
        </p:sp>
      </p:grpSp>
      <p:cxnSp>
        <p:nvCxnSpPr>
          <p:cNvPr id="145" name="직선 연결선 144"/>
          <p:cNvCxnSpPr/>
          <p:nvPr/>
        </p:nvCxnSpPr>
        <p:spPr>
          <a:xfrm>
            <a:off x="2738085" y="1516623"/>
            <a:ext cx="2494490" cy="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/>
          <p:nvPr/>
        </p:nvCxnSpPr>
        <p:spPr>
          <a:xfrm flipV="1">
            <a:off x="2755143" y="1857388"/>
            <a:ext cx="2502749" cy="15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/>
          <p:cNvCxnSpPr/>
          <p:nvPr/>
        </p:nvCxnSpPr>
        <p:spPr>
          <a:xfrm flipV="1">
            <a:off x="2729826" y="2270083"/>
            <a:ext cx="2502749" cy="15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/>
          <p:cNvCxnSpPr/>
          <p:nvPr/>
        </p:nvCxnSpPr>
        <p:spPr>
          <a:xfrm flipV="1">
            <a:off x="2738084" y="2644469"/>
            <a:ext cx="2502749" cy="15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9" name="그림 14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76272" y="1895831"/>
            <a:ext cx="2329760" cy="2329760"/>
          </a:xfrm>
          <a:prstGeom prst="rect">
            <a:avLst/>
          </a:prstGeom>
        </p:spPr>
      </p:pic>
      <p:sp>
        <p:nvSpPr>
          <p:cNvPr id="150" name="직사각형 149"/>
          <p:cNvSpPr/>
          <p:nvPr/>
        </p:nvSpPr>
        <p:spPr>
          <a:xfrm>
            <a:off x="6014456" y="1350952"/>
            <a:ext cx="1853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토마토의 수확량</a:t>
            </a:r>
          </a:p>
        </p:txBody>
      </p:sp>
      <p:grpSp>
        <p:nvGrpSpPr>
          <p:cNvPr id="151" name="그룹 150"/>
          <p:cNvGrpSpPr/>
          <p:nvPr/>
        </p:nvGrpSpPr>
        <p:grpSpPr>
          <a:xfrm>
            <a:off x="290306" y="3576509"/>
            <a:ext cx="777410" cy="307777"/>
            <a:chOff x="287580" y="4600644"/>
            <a:chExt cx="777410" cy="307777"/>
          </a:xfrm>
        </p:grpSpPr>
        <p:sp>
          <p:nvSpPr>
            <p:cNvPr id="152" name="타원 151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462475" y="4600644"/>
              <a:ext cx="6025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키위</a:t>
              </a:r>
            </a:p>
          </p:txBody>
        </p:sp>
      </p:grpSp>
      <p:grpSp>
        <p:nvGrpSpPr>
          <p:cNvPr id="154" name="그룹 153"/>
          <p:cNvGrpSpPr/>
          <p:nvPr/>
        </p:nvGrpSpPr>
        <p:grpSpPr>
          <a:xfrm>
            <a:off x="290306" y="3901408"/>
            <a:ext cx="777410" cy="307777"/>
            <a:chOff x="287580" y="4600644"/>
            <a:chExt cx="777410" cy="307777"/>
          </a:xfrm>
        </p:grpSpPr>
        <p:sp>
          <p:nvSpPr>
            <p:cNvPr id="155" name="타원 154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462475" y="4600644"/>
              <a:ext cx="6025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쌀</a:t>
              </a:r>
              <a:r>
                <a:rPr lang="en-US" altLang="ko-KR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(</a:t>
              </a: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벼</a:t>
              </a:r>
              <a:r>
                <a:rPr lang="en-US" altLang="ko-KR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)</a:t>
              </a:r>
              <a:endParaRPr lang="ko-KR" altLang="en-US" sz="14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endParaRPr>
            </a:p>
          </p:txBody>
        </p:sp>
      </p:grpSp>
      <p:grpSp>
        <p:nvGrpSpPr>
          <p:cNvPr id="157" name="그룹 156"/>
          <p:cNvGrpSpPr/>
          <p:nvPr/>
        </p:nvGrpSpPr>
        <p:grpSpPr>
          <a:xfrm>
            <a:off x="293968" y="4256251"/>
            <a:ext cx="777410" cy="307777"/>
            <a:chOff x="287580" y="4600644"/>
            <a:chExt cx="777410" cy="307777"/>
          </a:xfrm>
        </p:grpSpPr>
        <p:sp>
          <p:nvSpPr>
            <p:cNvPr id="158" name="타원 157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462475" y="4600644"/>
              <a:ext cx="6025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마늘</a:t>
              </a:r>
            </a:p>
          </p:txBody>
        </p:sp>
      </p:grpSp>
      <p:grpSp>
        <p:nvGrpSpPr>
          <p:cNvPr id="160" name="그룹 159"/>
          <p:cNvGrpSpPr/>
          <p:nvPr/>
        </p:nvGrpSpPr>
        <p:grpSpPr>
          <a:xfrm>
            <a:off x="293968" y="4602188"/>
            <a:ext cx="1103032" cy="307777"/>
            <a:chOff x="287580" y="4600644"/>
            <a:chExt cx="1103032" cy="307777"/>
          </a:xfrm>
        </p:grpSpPr>
        <p:sp>
          <p:nvSpPr>
            <p:cNvPr id="161" name="타원 160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462475" y="4600644"/>
              <a:ext cx="92813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고구마</a:t>
              </a:r>
            </a:p>
          </p:txBody>
        </p:sp>
      </p:grpSp>
      <p:grpSp>
        <p:nvGrpSpPr>
          <p:cNvPr id="163" name="그룹 162"/>
          <p:cNvGrpSpPr/>
          <p:nvPr/>
        </p:nvGrpSpPr>
        <p:grpSpPr>
          <a:xfrm>
            <a:off x="294478" y="4948125"/>
            <a:ext cx="1501371" cy="307777"/>
            <a:chOff x="287580" y="4600644"/>
            <a:chExt cx="1501371" cy="307777"/>
          </a:xfrm>
        </p:grpSpPr>
        <p:sp>
          <p:nvSpPr>
            <p:cNvPr id="164" name="타원 163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462475" y="4600644"/>
              <a:ext cx="13264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시금치</a:t>
              </a:r>
            </a:p>
          </p:txBody>
        </p:sp>
      </p:grpSp>
      <p:grpSp>
        <p:nvGrpSpPr>
          <p:cNvPr id="166" name="그룹 165"/>
          <p:cNvGrpSpPr/>
          <p:nvPr/>
        </p:nvGrpSpPr>
        <p:grpSpPr>
          <a:xfrm>
            <a:off x="293968" y="5294091"/>
            <a:ext cx="777410" cy="307777"/>
            <a:chOff x="287580" y="4600644"/>
            <a:chExt cx="777410" cy="307777"/>
          </a:xfrm>
        </p:grpSpPr>
        <p:sp>
          <p:nvSpPr>
            <p:cNvPr id="167" name="타원 166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68" name="직사각형 167"/>
            <p:cNvSpPr/>
            <p:nvPr/>
          </p:nvSpPr>
          <p:spPr>
            <a:xfrm>
              <a:off x="462475" y="4600644"/>
              <a:ext cx="6025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쪽파</a:t>
              </a:r>
            </a:p>
          </p:txBody>
        </p:sp>
      </p:grpSp>
      <p:grpSp>
        <p:nvGrpSpPr>
          <p:cNvPr id="169" name="그룹 168"/>
          <p:cNvGrpSpPr/>
          <p:nvPr/>
        </p:nvGrpSpPr>
        <p:grpSpPr>
          <a:xfrm>
            <a:off x="303559" y="5666027"/>
            <a:ext cx="777410" cy="307777"/>
            <a:chOff x="287580" y="4600644"/>
            <a:chExt cx="777410" cy="307777"/>
          </a:xfrm>
        </p:grpSpPr>
        <p:sp>
          <p:nvSpPr>
            <p:cNvPr id="170" name="타원 169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462475" y="4600644"/>
              <a:ext cx="6025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포도</a:t>
              </a:r>
            </a:p>
          </p:txBody>
        </p:sp>
      </p:grpSp>
      <p:sp>
        <p:nvSpPr>
          <p:cNvPr id="172" name="직사각형 171"/>
          <p:cNvSpPr/>
          <p:nvPr/>
        </p:nvSpPr>
        <p:spPr>
          <a:xfrm>
            <a:off x="177917" y="6054811"/>
            <a:ext cx="8579606" cy="387178"/>
          </a:xfrm>
          <a:prstGeom prst="rect">
            <a:avLst/>
          </a:prstGeom>
          <a:solidFill>
            <a:srgbClr val="00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매출확인</a:t>
            </a:r>
          </a:p>
        </p:txBody>
      </p:sp>
      <p:sp>
        <p:nvSpPr>
          <p:cNvPr id="173" name="직사각형 172"/>
          <p:cNvSpPr/>
          <p:nvPr/>
        </p:nvSpPr>
        <p:spPr>
          <a:xfrm>
            <a:off x="177916" y="6438365"/>
            <a:ext cx="8579606" cy="387178"/>
          </a:xfrm>
          <a:prstGeom prst="rect">
            <a:avLst/>
          </a:prstGeom>
          <a:solidFill>
            <a:srgbClr val="00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히스토리에 저장</a:t>
            </a:r>
          </a:p>
        </p:txBody>
      </p:sp>
      <p:sp>
        <p:nvSpPr>
          <p:cNvPr id="174" name="타원 173"/>
          <p:cNvSpPr/>
          <p:nvPr/>
        </p:nvSpPr>
        <p:spPr>
          <a:xfrm>
            <a:off x="287373" y="1414227"/>
            <a:ext cx="152215" cy="21907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88" name="직사각형 187"/>
          <p:cNvSpPr/>
          <p:nvPr/>
        </p:nvSpPr>
        <p:spPr>
          <a:xfrm>
            <a:off x="138042" y="1054572"/>
            <a:ext cx="8634507" cy="5803428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75" name="도넛 174"/>
          <p:cNvSpPr/>
          <p:nvPr/>
        </p:nvSpPr>
        <p:spPr>
          <a:xfrm>
            <a:off x="287371" y="1414227"/>
            <a:ext cx="151802" cy="219075"/>
          </a:xfrm>
          <a:prstGeom prst="donut">
            <a:avLst>
              <a:gd name="adj" fmla="val 3205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2087306" y="1745657"/>
            <a:ext cx="4542817" cy="32959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77" name="직사각형 176"/>
          <p:cNvSpPr/>
          <p:nvPr/>
        </p:nvSpPr>
        <p:spPr>
          <a:xfrm>
            <a:off x="2194052" y="1920508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200"/>
              <a:t>매출 분석</a:t>
            </a:r>
          </a:p>
        </p:txBody>
      </p:sp>
      <p:cxnSp>
        <p:nvCxnSpPr>
          <p:cNvPr id="178" name="직선 연결선 177"/>
          <p:cNvCxnSpPr/>
          <p:nvPr/>
        </p:nvCxnSpPr>
        <p:spPr>
          <a:xfrm>
            <a:off x="2122165" y="2270490"/>
            <a:ext cx="4507958" cy="7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/>
          <p:cNvSpPr/>
          <p:nvPr/>
        </p:nvSpPr>
        <p:spPr>
          <a:xfrm>
            <a:off x="3906282" y="234595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92D050"/>
                </a:solidFill>
              </a:rPr>
              <a:t>매출 분석</a:t>
            </a:r>
          </a:p>
        </p:txBody>
      </p:sp>
      <p:sp>
        <p:nvSpPr>
          <p:cNvPr id="180" name="직사각형 179"/>
          <p:cNvSpPr/>
          <p:nvPr/>
        </p:nvSpPr>
        <p:spPr>
          <a:xfrm>
            <a:off x="3414410" y="2707548"/>
            <a:ext cx="603114" cy="161493"/>
          </a:xfrm>
          <a:prstGeom prst="rect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81" name="직사각형 180"/>
          <p:cNvSpPr/>
          <p:nvPr/>
        </p:nvSpPr>
        <p:spPr>
          <a:xfrm>
            <a:off x="3981200" y="2673050"/>
            <a:ext cx="158729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800"/>
              <a:t>토마토 매출 추이</a:t>
            </a:r>
            <a:r>
              <a:rPr lang="en-US" altLang="ko-KR" sz="800"/>
              <a:t>(10a </a:t>
            </a:r>
            <a:r>
              <a:rPr lang="ko-KR" altLang="en-US" sz="800"/>
              <a:t>당 만원</a:t>
            </a:r>
            <a:r>
              <a:rPr lang="en-US" altLang="ko-KR" sz="800"/>
              <a:t>)</a:t>
            </a:r>
            <a:endParaRPr lang="ko-KR" altLang="en-US" sz="800"/>
          </a:p>
        </p:txBody>
      </p:sp>
      <p:graphicFrame>
        <p:nvGraphicFramePr>
          <p:cNvPr id="182" name="차트 181"/>
          <p:cNvGraphicFramePr/>
          <p:nvPr/>
        </p:nvGraphicFramePr>
        <p:xfrm>
          <a:off x="2263296" y="2901971"/>
          <a:ext cx="4040227" cy="1727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3" name="타원 182"/>
          <p:cNvSpPr/>
          <p:nvPr/>
        </p:nvSpPr>
        <p:spPr>
          <a:xfrm>
            <a:off x="2051590" y="1698752"/>
            <a:ext cx="373098" cy="293600"/>
          </a:xfrm>
          <a:prstGeom prst="ellips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b="1">
                <a:solidFill>
                  <a:srgbClr val="FF0000"/>
                </a:solidFill>
                <a:latin typeface="한컴 바겐세일 B"/>
                <a:ea typeface="한컴 바겐세일 B"/>
              </a:rPr>
              <a:t>1</a:t>
            </a:r>
            <a:endParaRPr kumimoji="0" lang="en-US" altLang="ko-KR" sz="1800" b="1" i="0" baseline="0">
              <a:solidFill>
                <a:srgbClr val="FF0000"/>
              </a:solidFill>
              <a:latin typeface="한컴 바겐세일 B"/>
              <a:ea typeface="한컴 바겐세일 B"/>
            </a:endParaRPr>
          </a:p>
        </p:txBody>
      </p:sp>
      <p:cxnSp>
        <p:nvCxnSpPr>
          <p:cNvPr id="184" name="직선 연결선 183"/>
          <p:cNvCxnSpPr/>
          <p:nvPr/>
        </p:nvCxnSpPr>
        <p:spPr>
          <a:xfrm>
            <a:off x="2104735" y="4669137"/>
            <a:ext cx="4507958" cy="7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/>
          <p:cNvSpPr/>
          <p:nvPr/>
        </p:nvSpPr>
        <p:spPr>
          <a:xfrm>
            <a:off x="5850864" y="4732203"/>
            <a:ext cx="3978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800">
                <a:solidFill>
                  <a:srgbClr val="FF0000"/>
                </a:solidFill>
              </a:rPr>
              <a:t>close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86" name="타원 185"/>
          <p:cNvSpPr/>
          <p:nvPr/>
        </p:nvSpPr>
        <p:spPr>
          <a:xfrm>
            <a:off x="5568494" y="4847833"/>
            <a:ext cx="373098" cy="293600"/>
          </a:xfrm>
          <a:prstGeom prst="ellips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b="1">
                <a:solidFill>
                  <a:srgbClr val="FF0000"/>
                </a:solidFill>
                <a:latin typeface="한컴 바겐세일 B"/>
                <a:ea typeface="한컴 바겐세일 B"/>
              </a:rPr>
              <a:t>2</a:t>
            </a:r>
            <a:endParaRPr kumimoji="0" lang="en-US" altLang="ko-KR" sz="1800" b="1" i="0" baseline="0">
              <a:solidFill>
                <a:srgbClr val="FF0000"/>
              </a:solidFill>
              <a:latin typeface="한컴 바겐세일 B"/>
              <a:ea typeface="한컴 바겐세일 B"/>
            </a:endParaRPr>
          </a:p>
        </p:txBody>
      </p:sp>
      <p:sp>
        <p:nvSpPr>
          <p:cNvPr id="187" name="타원 186"/>
          <p:cNvSpPr/>
          <p:nvPr/>
        </p:nvSpPr>
        <p:spPr>
          <a:xfrm>
            <a:off x="7646051" y="4814202"/>
            <a:ext cx="373098" cy="293600"/>
          </a:xfrm>
          <a:prstGeom prst="ellips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800" b="1" i="0" baseline="0">
                <a:solidFill>
                  <a:srgbClr val="FF0000"/>
                </a:solidFill>
                <a:latin typeface="한컴 바겐세일 B"/>
                <a:ea typeface="한컴 바겐세일 B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82003" y="3857148"/>
            <a:ext cx="3718310" cy="2270602"/>
          </a:xfrm>
          <a:prstGeom prst="rect">
            <a:avLst/>
          </a:prstGeom>
        </p:spPr>
      </p:pic>
      <p:graphicFrame>
        <p:nvGraphicFramePr>
          <p:cNvPr id="4" name="표 3"/>
          <p:cNvGraphicFramePr/>
          <p:nvPr/>
        </p:nvGraphicFramePr>
        <p:xfrm>
          <a:off x="8895862" y="195881"/>
          <a:ext cx="3160846" cy="3123538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이미지가 자동으로 계속 우측에서 왼쪽방향으로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지역 이름이 적힌 이름표에 마우스를 올리면 색이 변경되고 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.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 지역에서 재배가능한 작물 리스트 화면이 생기면서 자동으로 스크롤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6705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하단 고정바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다시선택과 매출확인버튼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4805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7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 진행 했던 과정들이 초기화 되고 지역 선택 화면으로 스크롤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91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매출 확인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지역 우선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3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화면 및 네비게이션 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-&gt;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매출 확인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가로 글상자 6"/>
          <p:cNvSpPr txBox="1"/>
          <p:nvPr/>
        </p:nvSpPr>
        <p:spPr>
          <a:xfrm>
            <a:off x="170949" y="1214435"/>
            <a:ext cx="1464170" cy="469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 b="1"/>
              <a:t>WYC</a:t>
            </a:r>
          </a:p>
        </p:txBody>
      </p:sp>
      <p:sp>
        <p:nvSpPr>
          <p:cNvPr id="8" name="가로 글상자 7"/>
          <p:cNvSpPr txBox="1"/>
          <p:nvPr/>
        </p:nvSpPr>
        <p:spPr>
          <a:xfrm>
            <a:off x="4203749" y="1306748"/>
            <a:ext cx="4552455" cy="284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/>
              <a:t>Home</a:t>
            </a:r>
            <a:r>
              <a:rPr lang="ko-KR" altLang="en-US" sz="1300"/>
              <a:t>   </a:t>
            </a:r>
            <a:r>
              <a:rPr lang="en-US" altLang="ko-KR" sz="1300"/>
              <a:t> </a:t>
            </a:r>
            <a:r>
              <a:rPr lang="ko-KR" altLang="en-US" sz="1300"/>
              <a:t>수익분석</a:t>
            </a:r>
            <a:r>
              <a:rPr lang="ko-KR" altLang="en-US" sz="1300" b="1"/>
              <a:t>∨</a:t>
            </a:r>
            <a:r>
              <a:rPr lang="ko-KR" altLang="en-US" sz="1300"/>
              <a:t>   정부지원 정책들   커뮤니티</a:t>
            </a:r>
            <a:r>
              <a:rPr lang="ko-KR" altLang="en-US" sz="1300" b="1"/>
              <a:t>∨</a:t>
            </a:r>
            <a:r>
              <a:rPr lang="ko-KR" altLang="en-US" sz="1300"/>
              <a:t>   로그인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505406" y="1183320"/>
            <a:ext cx="260347" cy="2245680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0949" y="1684020"/>
            <a:ext cx="8334457" cy="104021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61424" y="6127750"/>
            <a:ext cx="8343982" cy="584831"/>
          </a:xfrm>
          <a:prstGeom prst="rect">
            <a:avLst/>
          </a:prstGeom>
          <a:solidFill>
            <a:srgbClr val="E6F1D3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403350" y="6210300"/>
            <a:ext cx="1206500" cy="419731"/>
          </a:xfrm>
          <a:prstGeom prst="roundRect">
            <a:avLst>
              <a:gd name="adj" fmla="val 16667"/>
            </a:avLst>
          </a:prstGeom>
          <a:solidFill>
            <a:srgbClr val="5F7E3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rgbClr val="FFFFFF"/>
                </a:solidFill>
              </a:rPr>
              <a:t>다시선택</a:t>
            </a:r>
          </a:p>
        </p:txBody>
      </p:sp>
      <p:sp>
        <p:nvSpPr>
          <p:cNvPr id="16" name="가로 글상자 15"/>
          <p:cNvSpPr txBox="1"/>
          <p:nvPr/>
        </p:nvSpPr>
        <p:spPr>
          <a:xfrm>
            <a:off x="2947513" y="1956954"/>
            <a:ext cx="3352800" cy="416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solidFill>
                  <a:srgbClr val="FFFFFF"/>
                </a:solidFill>
              </a:rPr>
              <a:t>매출 확인</a:t>
            </a:r>
            <a:r>
              <a:rPr lang="en-US" altLang="ko-KR" sz="2200" b="1">
                <a:solidFill>
                  <a:srgbClr val="FFFFFF"/>
                </a:solidFill>
              </a:rPr>
              <a:t>(</a:t>
            </a:r>
            <a:r>
              <a:rPr lang="ko-KR" altLang="en-US" sz="2200" b="1">
                <a:solidFill>
                  <a:srgbClr val="FFFFFF"/>
                </a:solidFill>
              </a:rPr>
              <a:t>지역 우선</a:t>
            </a:r>
            <a:r>
              <a:rPr lang="en-US" altLang="ko-KR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17" name="가로 글상자 16"/>
          <p:cNvSpPr txBox="1"/>
          <p:nvPr/>
        </p:nvSpPr>
        <p:spPr>
          <a:xfrm>
            <a:off x="3791046" y="2926080"/>
            <a:ext cx="1084738" cy="335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b="1">
                <a:solidFill>
                  <a:srgbClr val="008000"/>
                </a:solidFill>
              </a:rPr>
              <a:t>매출 확인</a:t>
            </a:r>
          </a:p>
        </p:txBody>
      </p:sp>
      <p:cxnSp>
        <p:nvCxnSpPr>
          <p:cNvPr id="18" name="선 17"/>
          <p:cNvCxnSpPr/>
          <p:nvPr/>
        </p:nvCxnSpPr>
        <p:spPr>
          <a:xfrm>
            <a:off x="4860450" y="3062692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선 18"/>
          <p:cNvCxnSpPr/>
          <p:nvPr/>
        </p:nvCxnSpPr>
        <p:spPr>
          <a:xfrm>
            <a:off x="4860450" y="3169949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선 19"/>
          <p:cNvCxnSpPr/>
          <p:nvPr/>
        </p:nvCxnSpPr>
        <p:spPr>
          <a:xfrm>
            <a:off x="3520285" y="3062692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선 20"/>
          <p:cNvCxnSpPr/>
          <p:nvPr/>
        </p:nvCxnSpPr>
        <p:spPr>
          <a:xfrm>
            <a:off x="3078818" y="3169949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가로 글상자 21"/>
          <p:cNvSpPr txBox="1"/>
          <p:nvPr/>
        </p:nvSpPr>
        <p:spPr>
          <a:xfrm>
            <a:off x="2829586" y="3261908"/>
            <a:ext cx="3017182" cy="546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500" b="1"/>
              <a:t>선호하는 지역의추천 농작물과 </a:t>
            </a:r>
          </a:p>
          <a:p>
            <a:pPr lvl="0" algn="ctr">
              <a:defRPr/>
            </a:pPr>
            <a:r>
              <a:rPr lang="ko-KR" altLang="en-US" sz="1500" b="1"/>
              <a:t>매출을 확인해보세요.</a:t>
            </a:r>
          </a:p>
        </p:txBody>
      </p:sp>
      <p:sp>
        <p:nvSpPr>
          <p:cNvPr id="24" name="타원 23"/>
          <p:cNvSpPr/>
          <p:nvPr/>
        </p:nvSpPr>
        <p:spPr>
          <a:xfrm>
            <a:off x="346075" y="168402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5" name="타원 24"/>
          <p:cNvSpPr/>
          <p:nvPr/>
        </p:nvSpPr>
        <p:spPr>
          <a:xfrm>
            <a:off x="3125243" y="3963508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6" name="타원 25"/>
          <p:cNvSpPr/>
          <p:nvPr/>
        </p:nvSpPr>
        <p:spPr>
          <a:xfrm>
            <a:off x="8056143" y="6242363"/>
            <a:ext cx="449262" cy="457200"/>
          </a:xfrm>
          <a:prstGeom prst="ellipse">
            <a:avLst/>
          </a:prstGeom>
          <a:solidFill>
            <a:srgbClr val="759E3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↑</a:t>
            </a:r>
          </a:p>
        </p:txBody>
      </p:sp>
      <p:sp>
        <p:nvSpPr>
          <p:cNvPr id="27" name="타원 26"/>
          <p:cNvSpPr/>
          <p:nvPr/>
        </p:nvSpPr>
        <p:spPr>
          <a:xfrm>
            <a:off x="346075" y="5985271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8" name="타원 27"/>
          <p:cNvSpPr/>
          <p:nvPr/>
        </p:nvSpPr>
        <p:spPr>
          <a:xfrm>
            <a:off x="1349369" y="5985271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2642137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추천 농작물에 마우스를 올리면 하얀 막이 걷히면서 사진이 선명하게 보임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 baseline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추천 농작물을 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 해당 농작물의 상세정보 그리고 단가와 수확량에 대한 지난 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5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년간의 추이를 그래프로 표시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 baseline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추천 농작물을 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 매출확인 버튼의 활성화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91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매출 확인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지역 우선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3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지역 선택 지도 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-&gt;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농작물 선택 리스트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스크롤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가로 글상자 6"/>
          <p:cNvSpPr txBox="1"/>
          <p:nvPr/>
        </p:nvSpPr>
        <p:spPr>
          <a:xfrm>
            <a:off x="170949" y="1214435"/>
            <a:ext cx="1464170" cy="469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 b="1"/>
              <a:t>WYC</a:t>
            </a:r>
          </a:p>
        </p:txBody>
      </p:sp>
      <p:sp>
        <p:nvSpPr>
          <p:cNvPr id="8" name="가로 글상자 7"/>
          <p:cNvSpPr txBox="1"/>
          <p:nvPr/>
        </p:nvSpPr>
        <p:spPr>
          <a:xfrm>
            <a:off x="4203749" y="1306748"/>
            <a:ext cx="4552455" cy="284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/>
              <a:t>Home</a:t>
            </a:r>
            <a:r>
              <a:rPr lang="ko-KR" altLang="en-US" sz="1300"/>
              <a:t>   </a:t>
            </a:r>
            <a:r>
              <a:rPr lang="en-US" altLang="ko-KR" sz="1300"/>
              <a:t> </a:t>
            </a:r>
            <a:r>
              <a:rPr lang="ko-KR" altLang="en-US" sz="1300"/>
              <a:t>수익분석</a:t>
            </a:r>
            <a:r>
              <a:rPr lang="ko-KR" altLang="en-US" sz="1300" b="1"/>
              <a:t>∨</a:t>
            </a:r>
            <a:r>
              <a:rPr lang="ko-KR" altLang="en-US" sz="1300"/>
              <a:t>   정부지원 정책들   커뮤니티</a:t>
            </a:r>
            <a:r>
              <a:rPr lang="ko-KR" altLang="en-US" sz="1300" b="1"/>
              <a:t>∨</a:t>
            </a:r>
            <a:r>
              <a:rPr lang="ko-KR" altLang="en-US" sz="1300"/>
              <a:t>   로그인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505406" y="3251200"/>
            <a:ext cx="260347" cy="1712280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가로 글상자 10"/>
          <p:cNvSpPr txBox="1"/>
          <p:nvPr/>
        </p:nvSpPr>
        <p:spPr>
          <a:xfrm>
            <a:off x="3103092" y="2373572"/>
            <a:ext cx="2692400" cy="358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농작물을 선택해 주세요</a:t>
            </a:r>
            <a:r>
              <a:rPr lang="en-US" altLang="ko-KR" b="1"/>
              <a:t>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61424" y="6127750"/>
            <a:ext cx="8343982" cy="584831"/>
          </a:xfrm>
          <a:prstGeom prst="rect">
            <a:avLst/>
          </a:prstGeom>
          <a:solidFill>
            <a:srgbClr val="E6F1D3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403350" y="6210300"/>
            <a:ext cx="1206500" cy="419731"/>
          </a:xfrm>
          <a:prstGeom prst="roundRect">
            <a:avLst>
              <a:gd name="adj" fmla="val 16667"/>
            </a:avLst>
          </a:prstGeom>
          <a:solidFill>
            <a:srgbClr val="5F7E3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rgbClr val="FFFFFF"/>
                </a:solidFill>
              </a:rPr>
              <a:t>다시선택</a:t>
            </a:r>
          </a:p>
        </p:txBody>
      </p:sp>
      <p:sp>
        <p:nvSpPr>
          <p:cNvPr id="14" name="타원 13"/>
          <p:cNvSpPr/>
          <p:nvPr/>
        </p:nvSpPr>
        <p:spPr>
          <a:xfrm>
            <a:off x="8056143" y="6242363"/>
            <a:ext cx="449262" cy="457200"/>
          </a:xfrm>
          <a:prstGeom prst="ellipse">
            <a:avLst/>
          </a:prstGeom>
          <a:solidFill>
            <a:srgbClr val="759E3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↑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06600" y="3429000"/>
            <a:ext cx="4961050" cy="1699407"/>
          </a:xfrm>
          <a:prstGeom prst="rect">
            <a:avLst/>
          </a:prstGeom>
        </p:spPr>
      </p:pic>
      <p:sp>
        <p:nvSpPr>
          <p:cNvPr id="16" name="가로 글상자 15"/>
          <p:cNvSpPr txBox="1"/>
          <p:nvPr/>
        </p:nvSpPr>
        <p:spPr>
          <a:xfrm>
            <a:off x="3699725" y="3065780"/>
            <a:ext cx="1574800" cy="36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추천 농작물</a:t>
            </a:r>
          </a:p>
        </p:txBody>
      </p:sp>
      <p:sp>
        <p:nvSpPr>
          <p:cNvPr id="17" name="타원 16"/>
          <p:cNvSpPr/>
          <p:nvPr/>
        </p:nvSpPr>
        <p:spPr>
          <a:xfrm>
            <a:off x="2006600" y="328652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1544825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선택한 농작물의 상세 정보를 표시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농작물의 경매단가와 생산량의 지난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5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년간의 추이를 그래프로 표시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91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매출 확인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지역 우선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3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농작물 선택 리스트 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-&gt;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농작물 상세 정보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스크롤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가로 글상자 6"/>
          <p:cNvSpPr txBox="1"/>
          <p:nvPr/>
        </p:nvSpPr>
        <p:spPr>
          <a:xfrm>
            <a:off x="170949" y="1214435"/>
            <a:ext cx="1464170" cy="469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 b="1"/>
              <a:t>WYC</a:t>
            </a:r>
          </a:p>
        </p:txBody>
      </p:sp>
      <p:sp>
        <p:nvSpPr>
          <p:cNvPr id="8" name="가로 글상자 7"/>
          <p:cNvSpPr txBox="1"/>
          <p:nvPr/>
        </p:nvSpPr>
        <p:spPr>
          <a:xfrm>
            <a:off x="4203749" y="1306748"/>
            <a:ext cx="4552455" cy="284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/>
              <a:t>Home</a:t>
            </a:r>
            <a:r>
              <a:rPr lang="ko-KR" altLang="en-US" sz="1300"/>
              <a:t>   </a:t>
            </a:r>
            <a:r>
              <a:rPr lang="en-US" altLang="ko-KR" sz="1300"/>
              <a:t> </a:t>
            </a:r>
            <a:r>
              <a:rPr lang="ko-KR" altLang="en-US" sz="1300"/>
              <a:t>수익분석</a:t>
            </a:r>
            <a:r>
              <a:rPr lang="ko-KR" altLang="en-US" sz="1300" b="1"/>
              <a:t>∨</a:t>
            </a:r>
            <a:r>
              <a:rPr lang="ko-KR" altLang="en-US" sz="1300"/>
              <a:t>   정부지원 정책들   커뮤니티</a:t>
            </a:r>
            <a:r>
              <a:rPr lang="ko-KR" altLang="en-US" sz="1300" b="1"/>
              <a:t>∨</a:t>
            </a:r>
            <a:r>
              <a:rPr lang="ko-KR" altLang="en-US" sz="1300"/>
              <a:t>   로그인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495857" y="4093302"/>
            <a:ext cx="260347" cy="1098017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가로 글상자 10"/>
          <p:cNvSpPr txBox="1"/>
          <p:nvPr/>
        </p:nvSpPr>
        <p:spPr>
          <a:xfrm>
            <a:off x="2533650" y="1684020"/>
            <a:ext cx="4314627" cy="361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농작물의 정보를 확인하세요</a:t>
            </a:r>
            <a:r>
              <a:rPr lang="en-US" altLang="ko-KR" b="1"/>
              <a:t>.</a:t>
            </a:r>
            <a:endParaRPr lang="ko-KR" altLang="en-US" b="1"/>
          </a:p>
        </p:txBody>
      </p:sp>
      <p:sp>
        <p:nvSpPr>
          <p:cNvPr id="12" name="가로 글상자 11"/>
          <p:cNvSpPr txBox="1"/>
          <p:nvPr/>
        </p:nvSpPr>
        <p:spPr>
          <a:xfrm>
            <a:off x="3175049" y="2194473"/>
            <a:ext cx="2057400" cy="358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농작물 세부 정보</a:t>
            </a:r>
          </a:p>
        </p:txBody>
      </p:sp>
      <p:sp>
        <p:nvSpPr>
          <p:cNvPr id="13" name="가로 글상자 12"/>
          <p:cNvSpPr txBox="1"/>
          <p:nvPr/>
        </p:nvSpPr>
        <p:spPr>
          <a:xfrm>
            <a:off x="2768649" y="2765613"/>
            <a:ext cx="2463800" cy="1582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-</a:t>
            </a:r>
            <a:r>
              <a:rPr lang="ko-KR" altLang="en-US" sz="1400"/>
              <a:t>이름</a:t>
            </a:r>
          </a:p>
          <a:p>
            <a:pPr lvl="0">
              <a:defRPr/>
            </a:pPr>
            <a:endParaRPr lang="ko-KR" altLang="en-US" sz="1400"/>
          </a:p>
          <a:p>
            <a:pPr lvl="0">
              <a:defRPr/>
            </a:pPr>
            <a:r>
              <a:rPr lang="en-US" altLang="ko-KR" sz="1400"/>
              <a:t>-</a:t>
            </a:r>
            <a:r>
              <a:rPr lang="ko-KR" altLang="en-US" sz="1400"/>
              <a:t>품종</a:t>
            </a:r>
          </a:p>
          <a:p>
            <a:pPr lvl="0">
              <a:defRPr/>
            </a:pPr>
            <a:endParaRPr lang="ko-KR" altLang="en-US" sz="1400"/>
          </a:p>
          <a:p>
            <a:pPr lvl="0">
              <a:defRPr/>
            </a:pPr>
            <a:r>
              <a:rPr lang="en-US" altLang="ko-KR" sz="1400"/>
              <a:t>-</a:t>
            </a:r>
            <a:r>
              <a:rPr lang="ko-KR" altLang="en-US" sz="1400"/>
              <a:t>수확시기</a:t>
            </a:r>
          </a:p>
          <a:p>
            <a:pPr lvl="0">
              <a:defRPr/>
            </a:pPr>
            <a:endParaRPr lang="ko-KR" altLang="en-US" sz="1400"/>
          </a:p>
          <a:p>
            <a:pPr lvl="0">
              <a:defRPr/>
            </a:pPr>
            <a:r>
              <a:rPr lang="en-US" altLang="ko-KR" sz="1400"/>
              <a:t>-</a:t>
            </a:r>
            <a:r>
              <a:rPr lang="ko-KR" altLang="en-US" sz="1400"/>
              <a:t>특징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593" y="2765613"/>
            <a:ext cx="1771650" cy="1626870"/>
          </a:xfrm>
          <a:prstGeom prst="ellipse">
            <a:avLst/>
          </a:prstGeom>
        </p:spPr>
      </p:pic>
      <p:cxnSp>
        <p:nvCxnSpPr>
          <p:cNvPr id="15" name="선 14"/>
          <p:cNvCxnSpPr/>
          <p:nvPr/>
        </p:nvCxnSpPr>
        <p:spPr>
          <a:xfrm>
            <a:off x="361950" y="4551263"/>
            <a:ext cx="7861300" cy="0"/>
          </a:xfrm>
          <a:prstGeom prst="lin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0949" y="5191319"/>
            <a:ext cx="8334457" cy="1521262"/>
          </a:xfrm>
          <a:prstGeom prst="rect">
            <a:avLst/>
          </a:prstGeom>
        </p:spPr>
      </p:pic>
      <p:sp>
        <p:nvSpPr>
          <p:cNvPr id="18" name="가로 글상자 17"/>
          <p:cNvSpPr txBox="1"/>
          <p:nvPr/>
        </p:nvSpPr>
        <p:spPr>
          <a:xfrm>
            <a:off x="3027263" y="4551263"/>
            <a:ext cx="3327400" cy="361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농작물 경매단가 </a:t>
            </a:r>
            <a:r>
              <a:rPr lang="en-US" altLang="ko-KR" b="1"/>
              <a:t>&amp;</a:t>
            </a:r>
            <a:r>
              <a:rPr lang="ko-KR" altLang="en-US" b="1"/>
              <a:t> 생산량</a:t>
            </a:r>
          </a:p>
        </p:txBody>
      </p:sp>
      <p:sp>
        <p:nvSpPr>
          <p:cNvPr id="19" name="타원 18"/>
          <p:cNvSpPr/>
          <p:nvPr/>
        </p:nvSpPr>
        <p:spPr>
          <a:xfrm>
            <a:off x="2889299" y="208861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3" name="타원 22"/>
          <p:cNvSpPr/>
          <p:nvPr/>
        </p:nvSpPr>
        <p:spPr>
          <a:xfrm>
            <a:off x="2768649" y="455126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2047777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농작물 상세 정보가 제공 되면 하단 고정바에 매출 확인 버튼이 활성화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 baseline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 지난 과거의 매출 추이와 예측 연도의 예상 매출을 그래프로 표시하는 모달창으로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91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매출 확인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지역 우선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3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농작물 선택 리스트 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-&gt;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농작물 상세 정보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스크롤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가로 글상자 6"/>
          <p:cNvSpPr txBox="1"/>
          <p:nvPr/>
        </p:nvSpPr>
        <p:spPr>
          <a:xfrm>
            <a:off x="170949" y="1214435"/>
            <a:ext cx="1464170" cy="469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 b="1"/>
              <a:t>WYC</a:t>
            </a:r>
          </a:p>
        </p:txBody>
      </p:sp>
      <p:sp>
        <p:nvSpPr>
          <p:cNvPr id="8" name="가로 글상자 7"/>
          <p:cNvSpPr txBox="1"/>
          <p:nvPr/>
        </p:nvSpPr>
        <p:spPr>
          <a:xfrm>
            <a:off x="4203749" y="1306748"/>
            <a:ext cx="4552455" cy="284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/>
              <a:t>Home</a:t>
            </a:r>
            <a:r>
              <a:rPr lang="ko-KR" altLang="en-US" sz="1300"/>
              <a:t>   </a:t>
            </a:r>
            <a:r>
              <a:rPr lang="en-US" altLang="ko-KR" sz="1300"/>
              <a:t> </a:t>
            </a:r>
            <a:r>
              <a:rPr lang="ko-KR" altLang="en-US" sz="1300"/>
              <a:t>수익분석</a:t>
            </a:r>
            <a:r>
              <a:rPr lang="ko-KR" altLang="en-US" sz="1300" b="1"/>
              <a:t>∨</a:t>
            </a:r>
            <a:r>
              <a:rPr lang="ko-KR" altLang="en-US" sz="1300"/>
              <a:t>   정부지원 정책들   커뮤니티</a:t>
            </a:r>
            <a:r>
              <a:rPr lang="ko-KR" altLang="en-US" sz="1300" b="1"/>
              <a:t>∨</a:t>
            </a:r>
            <a:r>
              <a:rPr lang="ko-KR" altLang="en-US" sz="1300"/>
              <a:t>   로그인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1424" y="4075590"/>
            <a:ext cx="8334457" cy="1521262"/>
          </a:xfrm>
          <a:prstGeom prst="rect">
            <a:avLst/>
          </a:prstGeom>
        </p:spPr>
      </p:pic>
      <p:sp>
        <p:nvSpPr>
          <p:cNvPr id="18" name="가로 글상자 17"/>
          <p:cNvSpPr txBox="1"/>
          <p:nvPr/>
        </p:nvSpPr>
        <p:spPr>
          <a:xfrm>
            <a:off x="3152577" y="3248134"/>
            <a:ext cx="3327400" cy="361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농작물 경매단가 </a:t>
            </a:r>
            <a:r>
              <a:rPr lang="en-US" altLang="ko-KR" b="1"/>
              <a:t>&amp;</a:t>
            </a:r>
            <a:r>
              <a:rPr lang="ko-KR" altLang="en-US" b="1"/>
              <a:t> 생산량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8505406" y="4836222"/>
            <a:ext cx="260347" cy="1098017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61424" y="6127750"/>
            <a:ext cx="8343982" cy="584831"/>
          </a:xfrm>
          <a:prstGeom prst="rect">
            <a:avLst/>
          </a:prstGeom>
          <a:solidFill>
            <a:srgbClr val="E6F1D3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403350" y="6210300"/>
            <a:ext cx="1206500" cy="419731"/>
          </a:xfrm>
          <a:prstGeom prst="roundRect">
            <a:avLst>
              <a:gd name="adj" fmla="val 16667"/>
            </a:avLst>
          </a:prstGeom>
          <a:solidFill>
            <a:srgbClr val="5F7E3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rgbClr val="FFFFFF"/>
                </a:solidFill>
              </a:rPr>
              <a:t>다시선택</a:t>
            </a:r>
          </a:p>
        </p:txBody>
      </p:sp>
      <p:sp>
        <p:nvSpPr>
          <p:cNvPr id="28" name="타원 27"/>
          <p:cNvSpPr/>
          <p:nvPr/>
        </p:nvSpPr>
        <p:spPr>
          <a:xfrm>
            <a:off x="8056143" y="6242363"/>
            <a:ext cx="449262" cy="457200"/>
          </a:xfrm>
          <a:prstGeom prst="ellipse">
            <a:avLst/>
          </a:prstGeom>
          <a:solidFill>
            <a:srgbClr val="759E3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↑</a:t>
            </a:r>
          </a:p>
        </p:txBody>
      </p:sp>
      <p:cxnSp>
        <p:nvCxnSpPr>
          <p:cNvPr id="29" name="선 28"/>
          <p:cNvCxnSpPr/>
          <p:nvPr/>
        </p:nvCxnSpPr>
        <p:spPr>
          <a:xfrm>
            <a:off x="518642" y="3248134"/>
            <a:ext cx="7861300" cy="0"/>
          </a:xfrm>
          <a:prstGeom prst="lin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9293" y="1638512"/>
            <a:ext cx="1543050" cy="1416951"/>
          </a:xfrm>
          <a:prstGeom prst="ellipse">
            <a:avLst/>
          </a:prstGeom>
        </p:spPr>
      </p:pic>
      <p:sp>
        <p:nvSpPr>
          <p:cNvPr id="31" name="가로 글상자 30"/>
          <p:cNvSpPr txBox="1"/>
          <p:nvPr/>
        </p:nvSpPr>
        <p:spPr>
          <a:xfrm>
            <a:off x="2971849" y="1591707"/>
            <a:ext cx="2463800" cy="1585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-</a:t>
            </a:r>
            <a:r>
              <a:rPr lang="ko-KR" altLang="en-US" sz="1400"/>
              <a:t>이름</a:t>
            </a:r>
          </a:p>
          <a:p>
            <a:pPr lvl="0">
              <a:defRPr/>
            </a:pPr>
            <a:endParaRPr lang="ko-KR" altLang="en-US" sz="1400"/>
          </a:p>
          <a:p>
            <a:pPr lvl="0">
              <a:defRPr/>
            </a:pPr>
            <a:r>
              <a:rPr lang="en-US" altLang="ko-KR" sz="1400"/>
              <a:t>-</a:t>
            </a:r>
            <a:r>
              <a:rPr lang="ko-KR" altLang="en-US" sz="1400"/>
              <a:t>품종</a:t>
            </a:r>
          </a:p>
          <a:p>
            <a:pPr lvl="0">
              <a:defRPr/>
            </a:pPr>
            <a:endParaRPr lang="ko-KR" altLang="en-US" sz="1400"/>
          </a:p>
          <a:p>
            <a:pPr lvl="0">
              <a:defRPr/>
            </a:pPr>
            <a:r>
              <a:rPr lang="en-US" altLang="ko-KR" sz="1400"/>
              <a:t>-</a:t>
            </a:r>
            <a:r>
              <a:rPr lang="ko-KR" altLang="en-US" sz="1400"/>
              <a:t>수확시기</a:t>
            </a:r>
          </a:p>
          <a:p>
            <a:pPr lvl="0">
              <a:defRPr/>
            </a:pPr>
            <a:endParaRPr lang="ko-KR" altLang="en-US" sz="1400"/>
          </a:p>
          <a:p>
            <a:pPr lvl="0">
              <a:defRPr/>
            </a:pPr>
            <a:r>
              <a:rPr lang="en-US" altLang="ko-KR" sz="1400"/>
              <a:t>-</a:t>
            </a:r>
            <a:r>
              <a:rPr lang="ko-KR" altLang="en-US" sz="1400"/>
              <a:t>특징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876727" y="6210300"/>
            <a:ext cx="1206500" cy="419731"/>
          </a:xfrm>
          <a:prstGeom prst="roundRect">
            <a:avLst>
              <a:gd name="adj" fmla="val 16667"/>
            </a:avLst>
          </a:prstGeom>
          <a:solidFill>
            <a:srgbClr val="5F7E3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rgbClr val="FFFFFF"/>
                </a:solidFill>
              </a:rPr>
              <a:t>매출확인</a:t>
            </a:r>
          </a:p>
        </p:txBody>
      </p:sp>
      <p:sp>
        <p:nvSpPr>
          <p:cNvPr id="34" name="타원 33"/>
          <p:cNvSpPr/>
          <p:nvPr/>
        </p:nvSpPr>
        <p:spPr>
          <a:xfrm>
            <a:off x="5590977" y="609988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1841973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과거 매출 추이와 예측 연도의 예상 매출을 그래프로 표시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458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7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 매출 확인 창이 닫히고 이동하기 전 화면으로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458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7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 예상 매출 정보가 개인 히스토리에 저장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91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매출 확인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지역 우선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3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농작물 상세 정보 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-&gt;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예상 매출 확인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모달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가로 글상자 6"/>
          <p:cNvSpPr txBox="1"/>
          <p:nvPr/>
        </p:nvSpPr>
        <p:spPr>
          <a:xfrm>
            <a:off x="170949" y="1214435"/>
            <a:ext cx="1464170" cy="469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 b="1"/>
              <a:t>WYC</a:t>
            </a:r>
          </a:p>
        </p:txBody>
      </p:sp>
      <p:sp>
        <p:nvSpPr>
          <p:cNvPr id="8" name="가로 글상자 7"/>
          <p:cNvSpPr txBox="1"/>
          <p:nvPr/>
        </p:nvSpPr>
        <p:spPr>
          <a:xfrm>
            <a:off x="4203749" y="1306748"/>
            <a:ext cx="4552455" cy="284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/>
              <a:t>Home</a:t>
            </a:r>
            <a:r>
              <a:rPr lang="ko-KR" altLang="en-US" sz="1300"/>
              <a:t>   </a:t>
            </a:r>
            <a:r>
              <a:rPr lang="en-US" altLang="ko-KR" sz="1300"/>
              <a:t> </a:t>
            </a:r>
            <a:r>
              <a:rPr lang="ko-KR" altLang="en-US" sz="1300"/>
              <a:t>수익분석</a:t>
            </a:r>
            <a:r>
              <a:rPr lang="ko-KR" altLang="en-US" sz="1300" b="1"/>
              <a:t>∨</a:t>
            </a:r>
            <a:r>
              <a:rPr lang="ko-KR" altLang="en-US" sz="1300"/>
              <a:t>   정부지원 정책들   커뮤니티</a:t>
            </a:r>
            <a:r>
              <a:rPr lang="ko-KR" altLang="en-US" sz="1300" b="1"/>
              <a:t>∨</a:t>
            </a:r>
            <a:r>
              <a:rPr lang="ko-KR" altLang="en-US" sz="1300"/>
              <a:t>   로그인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1424" y="4075590"/>
            <a:ext cx="8334457" cy="1521262"/>
          </a:xfrm>
          <a:prstGeom prst="rect">
            <a:avLst/>
          </a:prstGeom>
        </p:spPr>
      </p:pic>
      <p:sp>
        <p:nvSpPr>
          <p:cNvPr id="18" name="가로 글상자 17"/>
          <p:cNvSpPr txBox="1"/>
          <p:nvPr/>
        </p:nvSpPr>
        <p:spPr>
          <a:xfrm>
            <a:off x="3152577" y="3248134"/>
            <a:ext cx="3327400" cy="361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농작물 경매단가 </a:t>
            </a:r>
            <a:r>
              <a:rPr lang="en-US" altLang="ko-KR" b="1"/>
              <a:t>&amp;</a:t>
            </a:r>
            <a:r>
              <a:rPr lang="ko-KR" altLang="en-US" b="1"/>
              <a:t> 생산량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8505406" y="4836222"/>
            <a:ext cx="260347" cy="1098017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61424" y="6127750"/>
            <a:ext cx="8343982" cy="584831"/>
          </a:xfrm>
          <a:prstGeom prst="rect">
            <a:avLst/>
          </a:prstGeom>
          <a:solidFill>
            <a:srgbClr val="E6F1D3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403350" y="6210300"/>
            <a:ext cx="1206500" cy="419731"/>
          </a:xfrm>
          <a:prstGeom prst="roundRect">
            <a:avLst>
              <a:gd name="adj" fmla="val 16667"/>
            </a:avLst>
          </a:prstGeom>
          <a:solidFill>
            <a:srgbClr val="5F7E3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rgbClr val="FFFFFF"/>
                </a:solidFill>
              </a:rPr>
              <a:t>다시선택</a:t>
            </a:r>
          </a:p>
        </p:txBody>
      </p:sp>
      <p:sp>
        <p:nvSpPr>
          <p:cNvPr id="28" name="타원 27"/>
          <p:cNvSpPr/>
          <p:nvPr/>
        </p:nvSpPr>
        <p:spPr>
          <a:xfrm>
            <a:off x="8056143" y="6242363"/>
            <a:ext cx="449262" cy="457200"/>
          </a:xfrm>
          <a:prstGeom prst="ellipse">
            <a:avLst/>
          </a:prstGeom>
          <a:solidFill>
            <a:srgbClr val="759E3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↑</a:t>
            </a:r>
          </a:p>
        </p:txBody>
      </p:sp>
      <p:cxnSp>
        <p:nvCxnSpPr>
          <p:cNvPr id="29" name="선 28"/>
          <p:cNvCxnSpPr/>
          <p:nvPr/>
        </p:nvCxnSpPr>
        <p:spPr>
          <a:xfrm>
            <a:off x="518642" y="3248134"/>
            <a:ext cx="7861300" cy="0"/>
          </a:xfrm>
          <a:prstGeom prst="lin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9293" y="1638512"/>
            <a:ext cx="1543050" cy="1416951"/>
          </a:xfrm>
          <a:prstGeom prst="ellipse">
            <a:avLst/>
          </a:prstGeom>
        </p:spPr>
      </p:pic>
      <p:sp>
        <p:nvSpPr>
          <p:cNvPr id="31" name="가로 글상자 30"/>
          <p:cNvSpPr txBox="1"/>
          <p:nvPr/>
        </p:nvSpPr>
        <p:spPr>
          <a:xfrm>
            <a:off x="2971849" y="1591707"/>
            <a:ext cx="2463800" cy="1585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-</a:t>
            </a:r>
            <a:r>
              <a:rPr lang="ko-KR" altLang="en-US" sz="1400"/>
              <a:t>이름</a:t>
            </a:r>
          </a:p>
          <a:p>
            <a:pPr lvl="0">
              <a:defRPr/>
            </a:pPr>
            <a:endParaRPr lang="ko-KR" altLang="en-US" sz="1400"/>
          </a:p>
          <a:p>
            <a:pPr lvl="0">
              <a:defRPr/>
            </a:pPr>
            <a:r>
              <a:rPr lang="en-US" altLang="ko-KR" sz="1400"/>
              <a:t>-</a:t>
            </a:r>
            <a:r>
              <a:rPr lang="ko-KR" altLang="en-US" sz="1400"/>
              <a:t>품종</a:t>
            </a:r>
          </a:p>
          <a:p>
            <a:pPr lvl="0">
              <a:defRPr/>
            </a:pPr>
            <a:endParaRPr lang="ko-KR" altLang="en-US" sz="1400"/>
          </a:p>
          <a:p>
            <a:pPr lvl="0">
              <a:defRPr/>
            </a:pPr>
            <a:r>
              <a:rPr lang="en-US" altLang="ko-KR" sz="1400"/>
              <a:t>-</a:t>
            </a:r>
            <a:r>
              <a:rPr lang="ko-KR" altLang="en-US" sz="1400"/>
              <a:t>수확시기</a:t>
            </a:r>
          </a:p>
          <a:p>
            <a:pPr lvl="0">
              <a:defRPr/>
            </a:pPr>
            <a:endParaRPr lang="ko-KR" altLang="en-US" sz="1400"/>
          </a:p>
          <a:p>
            <a:pPr lvl="0">
              <a:defRPr/>
            </a:pPr>
            <a:r>
              <a:rPr lang="en-US" altLang="ko-KR" sz="1400"/>
              <a:t>-</a:t>
            </a:r>
            <a:r>
              <a:rPr lang="ko-KR" altLang="en-US" sz="1400"/>
              <a:t>특징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876727" y="6210300"/>
            <a:ext cx="1206500" cy="419731"/>
          </a:xfrm>
          <a:prstGeom prst="roundRect">
            <a:avLst>
              <a:gd name="adj" fmla="val 16667"/>
            </a:avLst>
          </a:prstGeom>
          <a:solidFill>
            <a:srgbClr val="5F7E3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rgbClr val="FFFFFF"/>
                </a:solidFill>
              </a:rPr>
              <a:t>매출확인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5">
            <a:alphaModFix amt="42000"/>
            <a:lum/>
          </a:blip>
          <a:stretch>
            <a:fillRect/>
          </a:stretch>
        </p:blipFill>
        <p:spPr>
          <a:xfrm>
            <a:off x="161424" y="1222819"/>
            <a:ext cx="8334457" cy="5496185"/>
          </a:xfrm>
          <a:prstGeom prst="rect">
            <a:avLst/>
          </a:prstGeom>
          <a:blipFill rotWithShape="1">
            <a:blip r:embed="rId6">
              <a:alphaModFix amt="42000"/>
              <a:lum/>
            </a:blip>
            <a:tile tx="0" ty="0" sx="100000" sy="100000" flip="none" algn="tl"/>
          </a:blipFill>
        </p:spPr>
      </p:pic>
      <p:sp>
        <p:nvSpPr>
          <p:cNvPr id="39" name="직사각형 38"/>
          <p:cNvSpPr/>
          <p:nvPr/>
        </p:nvSpPr>
        <p:spPr>
          <a:xfrm>
            <a:off x="1635119" y="2346988"/>
            <a:ext cx="5448108" cy="32498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369515" y="2868307"/>
            <a:ext cx="3979315" cy="2190402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6686550" y="2346988"/>
            <a:ext cx="396677" cy="335886"/>
          </a:xfrm>
          <a:prstGeom prst="rect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42" name="선 41"/>
          <p:cNvCxnSpPr/>
          <p:nvPr/>
        </p:nvCxnSpPr>
        <p:spPr>
          <a:xfrm>
            <a:off x="6686551" y="2346988"/>
            <a:ext cx="396676" cy="335886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선 42"/>
          <p:cNvCxnSpPr/>
          <p:nvPr/>
        </p:nvCxnSpPr>
        <p:spPr>
          <a:xfrm flipV="1">
            <a:off x="6686550" y="2346988"/>
            <a:ext cx="396677" cy="335886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3790950" y="5222874"/>
            <a:ext cx="1435100" cy="373978"/>
          </a:xfrm>
          <a:prstGeom prst="rect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>
                <a:solidFill>
                  <a:schemeClr val="dk1"/>
                </a:solidFill>
              </a:rPr>
              <a:t>저장</a:t>
            </a:r>
          </a:p>
        </p:txBody>
      </p:sp>
      <p:sp>
        <p:nvSpPr>
          <p:cNvPr id="46" name="타원 45"/>
          <p:cNvSpPr/>
          <p:nvPr/>
        </p:nvSpPr>
        <p:spPr>
          <a:xfrm>
            <a:off x="1863725" y="2682874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7" name="타원 46"/>
          <p:cNvSpPr/>
          <p:nvPr/>
        </p:nvSpPr>
        <p:spPr>
          <a:xfrm>
            <a:off x="6543675" y="2241931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8" name="타원 47"/>
          <p:cNvSpPr/>
          <p:nvPr/>
        </p:nvSpPr>
        <p:spPr>
          <a:xfrm>
            <a:off x="3648075" y="5080395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596930" cy="8592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비용 조회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수익분석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비용 조회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96079" y="195395"/>
          <a:ext cx="3164205" cy="27076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비용 조회 클릭시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오른쪽으로 자연스럽게 움직이는 이미지 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조건 선택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검색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맑은 고딕"/>
                        </a:rPr>
                        <a:t>5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선택한 조건 초기화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맑은 고딕"/>
                        </a:rPr>
                        <a:t>6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선택한 조건으로 지원 정책 정보를 검색하는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159936" y="1192234"/>
            <a:ext cx="733273" cy="332827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  <a:latin typeface="맑은 고딕"/>
              </a:rPr>
              <a:t>WYC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3" name="순서도: 처리 12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4422018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</a:p>
        </p:txBody>
      </p:sp>
      <p:sp>
        <p:nvSpPr>
          <p:cNvPr id="15" name="순서도: 처리 14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93CF6E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93CF6E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8" name="순서도: 처리 17"/>
          <p:cNvSpPr/>
          <p:nvPr/>
        </p:nvSpPr>
        <p:spPr>
          <a:xfrm>
            <a:off x="3670080" y="1906675"/>
            <a:ext cx="1519465" cy="340178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900" b="1">
                <a:latin typeface="맑은 고딕"/>
              </a:rPr>
              <a:t>비용 조회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78227" y="2769948"/>
            <a:ext cx="2538432" cy="271714"/>
          </a:xfrm>
          <a:prstGeom prst="rect">
            <a:avLst/>
          </a:prstGeom>
        </p:spPr>
      </p:pic>
      <p:sp>
        <p:nvSpPr>
          <p:cNvPr id="20" name="순서도: 처리 19"/>
          <p:cNvSpPr/>
          <p:nvPr/>
        </p:nvSpPr>
        <p:spPr>
          <a:xfrm>
            <a:off x="3897012" y="2754766"/>
            <a:ext cx="1096132" cy="340178"/>
          </a:xfrm>
          <a:prstGeom prst="flowChartProcess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비용 조회</a:t>
            </a:r>
          </a:p>
        </p:txBody>
      </p:sp>
      <p:sp>
        <p:nvSpPr>
          <p:cNvPr id="21" name="순서도: 처리 20"/>
          <p:cNvSpPr/>
          <p:nvPr/>
        </p:nvSpPr>
        <p:spPr>
          <a:xfrm>
            <a:off x="3127289" y="3037794"/>
            <a:ext cx="2632252" cy="78241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dk1"/>
                </a:solidFill>
              </a:rPr>
              <a:t>농작물별 비용과 정책을</a:t>
            </a:r>
            <a:br>
              <a:rPr lang="ko-KR" altLang="en-US" b="1">
                <a:solidFill>
                  <a:schemeClr val="dk1"/>
                </a:solidFill>
              </a:rPr>
            </a:br>
            <a:r>
              <a:rPr lang="ko-KR" altLang="en-US" b="1">
                <a:solidFill>
                  <a:schemeClr val="dk1"/>
                </a:solidFill>
              </a:rPr>
              <a:t>간단하게 확인 하세요 </a:t>
            </a:r>
            <a:r>
              <a:rPr lang="en-US" altLang="ko-KR" b="1">
                <a:solidFill>
                  <a:schemeClr val="dk1"/>
                </a:solidFill>
              </a:rPr>
              <a:t>.</a:t>
            </a:r>
          </a:p>
        </p:txBody>
      </p:sp>
      <p:sp>
        <p:nvSpPr>
          <p:cNvPr id="22" name="모서리가 둥근 직사각형 21"/>
          <p:cNvSpPr/>
          <p:nvPr/>
        </p:nvSpPr>
        <p:spPr>
          <a:xfrm flipV="1">
            <a:off x="1682251" y="5303195"/>
            <a:ext cx="5803344" cy="1354356"/>
          </a:xfrm>
          <a:prstGeom prst="roundRect">
            <a:avLst>
              <a:gd name="adj" fmla="val 1041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65656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37299" y="3800036"/>
            <a:ext cx="2725855" cy="294098"/>
          </a:xfrm>
          <a:prstGeom prst="rect">
            <a:avLst/>
          </a:prstGeom>
          <a:noFill/>
          <a:effectLst>
            <a:softEdge rad="44450"/>
          </a:effectLst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759E31"/>
                </a:solidFill>
                <a:latin typeface="맑은 고딕"/>
              </a:rPr>
              <a:t>농작물별 비용과 정책 계산하기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682252" y="4611910"/>
            <a:ext cx="5803344" cy="874597"/>
          </a:xfrm>
          <a:prstGeom prst="roundRect">
            <a:avLst>
              <a:gd name="adj" fmla="val 10416"/>
            </a:avLst>
          </a:prstGeom>
          <a:solidFill>
            <a:srgbClr val="D9EDDE">
              <a:alpha val="100000"/>
            </a:srgbClr>
          </a:solidFill>
          <a:ln w="19050" cap="flat" cmpd="sng" algn="ctr">
            <a:solidFill>
              <a:srgbClr val="565656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D9EDDE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D9EDDE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D9EDDE"/>
                </a:solidFill>
                <a:latin typeface="맑은 고딕"/>
              </a:rPr>
              <a:t>  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682253" y="5303195"/>
            <a:ext cx="5803344" cy="965891"/>
          </a:xfrm>
          <a:prstGeom prst="rect">
            <a:avLst/>
          </a:prstGeom>
          <a:solidFill>
            <a:srgbClr val="FFFFFF">
              <a:alpha val="100000"/>
            </a:srgbClr>
          </a:solidFill>
          <a:ln w="63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20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765555" y="4674809"/>
            <a:ext cx="2013913" cy="273444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63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BFBFBF"/>
                </a:solidFill>
                <a:latin typeface="맑은 고딕"/>
              </a:rPr>
              <a:t> 농작물 검색 예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BFBFBF"/>
                </a:solidFill>
                <a:latin typeface="맑은 고딕"/>
              </a:rPr>
              <a:t>)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BFBFBF"/>
                </a:solidFill>
                <a:latin typeface="맑은 고딕"/>
              </a:rPr>
              <a:t> 딸기 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BFBFBF"/>
                </a:solidFill>
                <a:latin typeface="맑은 고딕"/>
              </a:rPr>
              <a:t>          </a:t>
            </a:r>
            <a:r>
              <a:rPr kumimoji="0" lang="en-US" altLang="ko-KR" sz="1000" b="0" i="0" u="none" strike="noStrike" kern="1200" cap="none" spc="0" normalizeH="0" baseline="0">
                <a:solidFill>
                  <a:schemeClr val="dk1"/>
                </a:solidFill>
                <a:latin typeface="맑은 고딕"/>
              </a:rPr>
              <a:t>X</a:t>
            </a:r>
          </a:p>
        </p:txBody>
      </p: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1682252" y="5033248"/>
          <a:ext cx="5803340" cy="12358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606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06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06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06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06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35838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조미채소</a:t>
                      </a: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endParaRPr kumimoji="0" lang="ko-KR" altLang="en-US" sz="1200" b="1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마늘</a:t>
                      </a: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양파</a:t>
                      </a: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대파</a:t>
                      </a: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쪽파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채소</a:t>
                      </a: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endParaRPr kumimoji="0" lang="ko-KR" altLang="en-US" sz="1200" b="1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오이</a:t>
                      </a: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토마토</a:t>
                      </a: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고추</a:t>
                      </a: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시금치</a:t>
                      </a:r>
                    </a:p>
                  </a:txBody>
                  <a:tcPr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식량작물</a:t>
                      </a: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endParaRPr kumimoji="0" lang="ko-KR" altLang="en-US" sz="1200" b="1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정곡</a:t>
                      </a:r>
                    </a:p>
                  </a:txBody>
                  <a:tcPr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과일</a:t>
                      </a: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endParaRPr kumimoji="0" lang="ko-KR" altLang="en-US" sz="1200" b="1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참다래</a:t>
                      </a: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포도</a:t>
                      </a: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딸기</a:t>
                      </a: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복숭아</a:t>
                      </a:r>
                    </a:p>
                  </a:txBody>
                  <a:tcPr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서류</a:t>
                      </a: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endParaRPr kumimoji="0" lang="ko-KR" altLang="en-US" sz="1200" b="1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고구마</a:t>
                      </a:r>
                    </a:p>
                  </a:txBody>
                  <a:tcPr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모서리가 둥근 직사각형 28"/>
          <p:cNvSpPr/>
          <p:nvPr/>
        </p:nvSpPr>
        <p:spPr>
          <a:xfrm>
            <a:off x="1661390" y="4186232"/>
            <a:ext cx="720090" cy="306919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chemeClr val="dk1"/>
                </a:solidFill>
                <a:latin typeface="맑은 고딕"/>
              </a:rPr>
              <a:t>농작물 ▼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7869" y="4186232"/>
            <a:ext cx="609285" cy="306919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chemeClr val="dk1"/>
                </a:solidFill>
                <a:latin typeface="맑은 고딕"/>
              </a:rPr>
              <a:t>지역 ▼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131693" y="4186232"/>
            <a:ext cx="609285" cy="306919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chemeClr val="dk1"/>
                </a:solidFill>
                <a:latin typeface="맑은 고딕"/>
              </a:rPr>
              <a:t>나이 ▼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808043" y="4186233"/>
            <a:ext cx="828103" cy="306919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chemeClr val="dk1"/>
                </a:solidFill>
                <a:latin typeface="맑은 고딕"/>
              </a:rPr>
              <a:t>귀농 경력▼</a:t>
            </a:r>
          </a:p>
        </p:txBody>
      </p:sp>
      <p:sp>
        <p:nvSpPr>
          <p:cNvPr id="40" name="모서리가 둥근 직사각형 39"/>
          <p:cNvSpPr/>
          <p:nvPr/>
        </p:nvSpPr>
        <p:spPr>
          <a:xfrm>
            <a:off x="5920164" y="4183321"/>
            <a:ext cx="714573" cy="294676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초기화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6741492" y="4183321"/>
            <a:ext cx="711220" cy="294677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검색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5189546" y="1525061"/>
            <a:ext cx="1296162" cy="65714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>
                <a:solidFill>
                  <a:schemeClr val="dk1"/>
                </a:solidFill>
                <a:latin typeface="맑은 고딕"/>
              </a:rPr>
              <a:t>매출 확인</a:t>
            </a:r>
            <a:r>
              <a:rPr lang="en-US" altLang="ko-KR" sz="800">
                <a:solidFill>
                  <a:schemeClr val="dk1"/>
                </a:solidFill>
                <a:latin typeface="맑은 고딕"/>
              </a:rPr>
              <a:t>(</a:t>
            </a:r>
            <a:r>
              <a:rPr lang="ko-KR" altLang="en-US" sz="800">
                <a:solidFill>
                  <a:schemeClr val="dk1"/>
                </a:solidFill>
                <a:latin typeface="맑은 고딕"/>
              </a:rPr>
              <a:t>농작물 우선</a:t>
            </a:r>
            <a:r>
              <a:rPr lang="en-US" altLang="ko-KR" sz="800">
                <a:solidFill>
                  <a:schemeClr val="dk1"/>
                </a:solidFill>
                <a:latin typeface="맑은 고딕"/>
              </a:rPr>
              <a:t>)</a:t>
            </a:r>
          </a:p>
          <a:p>
            <a:pPr>
              <a:defRPr/>
            </a:pPr>
            <a:r>
              <a:rPr lang="ko-KR" altLang="en-US" sz="800">
                <a:solidFill>
                  <a:schemeClr val="dk1"/>
                </a:solidFill>
                <a:latin typeface="맑은 고딕"/>
              </a:rPr>
              <a:t>매출 확인</a:t>
            </a:r>
            <a:r>
              <a:rPr lang="en-US" altLang="ko-KR" sz="800">
                <a:solidFill>
                  <a:schemeClr val="dk1"/>
                </a:solidFill>
                <a:latin typeface="맑은 고딕"/>
              </a:rPr>
              <a:t>(</a:t>
            </a:r>
            <a:r>
              <a:rPr lang="ko-KR" altLang="en-US" sz="800">
                <a:solidFill>
                  <a:schemeClr val="dk1"/>
                </a:solidFill>
                <a:latin typeface="맑은 고딕"/>
              </a:rPr>
              <a:t>지역 우선</a:t>
            </a:r>
            <a:r>
              <a:rPr lang="en-US" altLang="ko-KR" sz="800">
                <a:solidFill>
                  <a:schemeClr val="dk1"/>
                </a:solidFill>
                <a:latin typeface="맑은 고딕"/>
              </a:rPr>
              <a:t>)</a:t>
            </a:r>
          </a:p>
          <a:p>
            <a:pPr>
              <a:defRPr/>
            </a:pPr>
            <a:r>
              <a:rPr lang="ko-KR" altLang="en-US" sz="800">
                <a:solidFill>
                  <a:schemeClr val="dk1"/>
                </a:solidFill>
                <a:latin typeface="맑은 고딕"/>
              </a:rPr>
              <a:t>비용 조회</a:t>
            </a:r>
          </a:p>
          <a:p>
            <a:pPr>
              <a:defRPr/>
            </a:pPr>
            <a:r>
              <a:rPr lang="ko-KR" altLang="en-US" sz="800">
                <a:solidFill>
                  <a:schemeClr val="dk1"/>
                </a:solidFill>
                <a:latin typeface="맑은 고딕"/>
              </a:rPr>
              <a:t>수익 확인</a:t>
            </a:r>
          </a:p>
        </p:txBody>
      </p:sp>
      <p:sp>
        <p:nvSpPr>
          <p:cNvPr id="49" name="타원 48"/>
          <p:cNvSpPr/>
          <p:nvPr/>
        </p:nvSpPr>
        <p:spPr>
          <a:xfrm>
            <a:off x="5230376" y="1827300"/>
            <a:ext cx="607251" cy="158750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4993145" y="1683282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54" name="타원 53"/>
          <p:cNvSpPr/>
          <p:nvPr/>
        </p:nvSpPr>
        <p:spPr>
          <a:xfrm>
            <a:off x="1556237" y="4548794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4</a:t>
            </a:r>
          </a:p>
        </p:txBody>
      </p:sp>
      <p:sp>
        <p:nvSpPr>
          <p:cNvPr id="55" name="타원 54"/>
          <p:cNvSpPr/>
          <p:nvPr/>
        </p:nvSpPr>
        <p:spPr>
          <a:xfrm>
            <a:off x="274541" y="2246854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56" name="타원 55"/>
          <p:cNvSpPr/>
          <p:nvPr/>
        </p:nvSpPr>
        <p:spPr>
          <a:xfrm>
            <a:off x="5751288" y="3968118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5</a:t>
            </a:r>
          </a:p>
        </p:txBody>
      </p:sp>
      <p:sp>
        <p:nvSpPr>
          <p:cNvPr id="57" name="타원 56"/>
          <p:cNvSpPr/>
          <p:nvPr/>
        </p:nvSpPr>
        <p:spPr>
          <a:xfrm>
            <a:off x="6634737" y="3968118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6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1644151" y="4164270"/>
            <a:ext cx="3148283" cy="365473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556237" y="4057305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96079" y="195395"/>
          <a:ext cx="3164205" cy="24180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맑은 고딕"/>
                        </a:rPr>
                        <a:t>7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지원 정책 리스트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30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맑은 고딕"/>
                        </a:rPr>
                        <a:t>8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정책 지원금 클릭 라디오 버튼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30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맑은 고딕"/>
                        </a:rPr>
                        <a:t>9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선택한 정책 지원금 적용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맑은 고딕"/>
                        </a:rPr>
                        <a:t>10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분석 비용 정보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맑은 고딕"/>
                        </a:rPr>
                        <a:t>11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분석된 비용</a:t>
                      </a: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개인 히스토리에 저장하는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59936" y="4132588"/>
            <a:ext cx="8569071" cy="799745"/>
          </a:xfrm>
          <a:prstGeom prst="rect">
            <a:avLst/>
          </a:prstGeom>
          <a:solidFill>
            <a:srgbClr val="D9EDD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600" b="1" i="0" u="none" strike="noStrike" kern="1200" cap="none" spc="0" normalizeH="0" baseline="0">
              <a:solidFill>
                <a:srgbClr val="808080"/>
              </a:solidFill>
              <a:latin typeface="맑은 고딕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817476" y="4299825"/>
            <a:ext cx="2037431" cy="575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정책 지원금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846666" y="4299826"/>
            <a:ext cx="2037430" cy="575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연간 총 비용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05530" y="4299825"/>
            <a:ext cx="2037432" cy="575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소요 비용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0</a:t>
            </a:r>
          </a:p>
        </p:txBody>
      </p:sp>
      <p:sp>
        <p:nvSpPr>
          <p:cNvPr id="32" name="뺄셈 기호 31"/>
          <p:cNvSpPr/>
          <p:nvPr/>
        </p:nvSpPr>
        <p:spPr>
          <a:xfrm>
            <a:off x="2457431" y="4442449"/>
            <a:ext cx="360045" cy="180022"/>
          </a:xfrm>
          <a:prstGeom prst="mathMinus">
            <a:avLst>
              <a:gd name="adj1" fmla="val 10156"/>
            </a:avLst>
          </a:prstGeom>
          <a:solidFill>
            <a:srgbClr val="000000">
              <a:alpha val="100000"/>
            </a:srgbClr>
          </a:solidFill>
          <a:ln w="19050" cap="flat" cmpd="sng" algn="ctr">
            <a:solidFill>
              <a:schemeClr val="dk1">
                <a:alpha val="100000"/>
              </a:scheme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500" b="1" i="0" u="none" strike="noStrike" kern="1200" cap="none" spc="0" normalizeH="0" baseline="0">
              <a:solidFill>
                <a:srgbClr val="808080"/>
              </a:solidFill>
              <a:latin typeface="맑은 고딕"/>
            </a:endParaRPr>
          </a:p>
        </p:txBody>
      </p:sp>
      <p:sp>
        <p:nvSpPr>
          <p:cNvPr id="33" name="등호 32"/>
          <p:cNvSpPr/>
          <p:nvPr/>
        </p:nvSpPr>
        <p:spPr>
          <a:xfrm>
            <a:off x="5172200" y="4370440"/>
            <a:ext cx="360045" cy="252031"/>
          </a:xfrm>
          <a:prstGeom prst="mathEqual">
            <a:avLst>
              <a:gd name="adj1" fmla="val 7350"/>
              <a:gd name="adj2" fmla="val 23850"/>
            </a:avLst>
          </a:prstGeom>
          <a:solidFill>
            <a:srgbClr val="A6A6A6">
              <a:alpha val="100000"/>
            </a:srgbClr>
          </a:solidFill>
          <a:ln w="19050" cap="flat" cmpd="sng" algn="ctr">
            <a:solidFill>
              <a:schemeClr val="dk1"/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600" b="1" i="0" u="none" strike="noStrike" kern="1200" cap="none" spc="0" normalizeH="0" baseline="0">
              <a:solidFill>
                <a:srgbClr val="808080"/>
              </a:solidFill>
              <a:latin typeface="맑은 고딕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773469" y="4320636"/>
            <a:ext cx="711220" cy="428031"/>
          </a:xfrm>
          <a:prstGeom prst="roundRect">
            <a:avLst>
              <a:gd name="adj" fmla="val 16667"/>
            </a:avLst>
          </a:prstGeom>
          <a:solidFill>
            <a:srgbClr val="93CF6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저장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4932333"/>
            <a:ext cx="8584808" cy="1779127"/>
          </a:xfrm>
          <a:prstGeom prst="rect">
            <a:avLst/>
          </a:prstGeom>
        </p:spPr>
      </p:pic>
      <p:sp>
        <p:nvSpPr>
          <p:cNvPr id="41" name="타원 40"/>
          <p:cNvSpPr/>
          <p:nvPr/>
        </p:nvSpPr>
        <p:spPr>
          <a:xfrm>
            <a:off x="513380" y="4011455"/>
            <a:ext cx="558834" cy="30918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10</a:t>
            </a:r>
          </a:p>
        </p:txBody>
      </p:sp>
      <p:graphicFrame>
        <p:nvGraphicFramePr>
          <p:cNvPr id="42" name="표 41"/>
          <p:cNvGraphicFramePr>
            <a:graphicFrameLocks noGrp="1"/>
          </p:cNvGraphicFramePr>
          <p:nvPr/>
        </p:nvGraphicFramePr>
        <p:xfrm>
          <a:off x="159936" y="195395"/>
          <a:ext cx="8596930" cy="8592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비용 조회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수익분석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비용 조회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90371" y="1288104"/>
            <a:ext cx="6693725" cy="2844483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>
          <a:xfrm>
            <a:off x="1072215" y="1288104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7</a:t>
            </a:r>
          </a:p>
        </p:txBody>
      </p:sp>
      <p:sp>
        <p:nvSpPr>
          <p:cNvPr id="44" name="타원 40"/>
          <p:cNvSpPr/>
          <p:nvPr/>
        </p:nvSpPr>
        <p:spPr>
          <a:xfrm>
            <a:off x="7521437" y="1547374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8</a:t>
            </a:r>
          </a:p>
        </p:txBody>
      </p:sp>
      <p:sp>
        <p:nvSpPr>
          <p:cNvPr id="46" name="타원 40"/>
          <p:cNvSpPr/>
          <p:nvPr/>
        </p:nvSpPr>
        <p:spPr>
          <a:xfrm>
            <a:off x="7877048" y="3759424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9</a:t>
            </a:r>
          </a:p>
        </p:txBody>
      </p:sp>
      <p:sp>
        <p:nvSpPr>
          <p:cNvPr id="47" name="타원 40"/>
          <p:cNvSpPr/>
          <p:nvPr/>
        </p:nvSpPr>
        <p:spPr>
          <a:xfrm>
            <a:off x="7494051" y="4145234"/>
            <a:ext cx="558834" cy="30918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3423619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로고 버튼 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 첫 화면으로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네비게이션 바 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클릭시 각 기능화면으로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90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캐러셀 화면 이동버튼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수동으로 원하는 사진으로 이동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조작이 없으면 자동이동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7888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7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 화면의 가장 최상단으로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91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화면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1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상단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,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헤더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가로 글상자 16"/>
          <p:cNvSpPr txBox="1"/>
          <p:nvPr/>
        </p:nvSpPr>
        <p:spPr>
          <a:xfrm>
            <a:off x="170949" y="1214435"/>
            <a:ext cx="1464170" cy="469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 b="1"/>
              <a:t>WYC</a:t>
            </a:r>
          </a:p>
        </p:txBody>
      </p:sp>
      <p:sp>
        <p:nvSpPr>
          <p:cNvPr id="18" name="가로 글상자 17"/>
          <p:cNvSpPr txBox="1"/>
          <p:nvPr/>
        </p:nvSpPr>
        <p:spPr>
          <a:xfrm>
            <a:off x="4203749" y="1306748"/>
            <a:ext cx="4552455" cy="284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/>
              <a:t>Home</a:t>
            </a:r>
            <a:r>
              <a:rPr lang="ko-KR" altLang="en-US" sz="1300"/>
              <a:t>   </a:t>
            </a:r>
            <a:r>
              <a:rPr lang="en-US" altLang="ko-KR" sz="1300"/>
              <a:t> </a:t>
            </a:r>
            <a:r>
              <a:rPr lang="ko-KR" altLang="en-US" sz="1300"/>
              <a:t>수익분석</a:t>
            </a:r>
            <a:r>
              <a:rPr lang="ko-KR" altLang="en-US" sz="1300" b="1"/>
              <a:t>∨</a:t>
            </a:r>
            <a:r>
              <a:rPr lang="ko-KR" altLang="en-US" sz="1300"/>
              <a:t>   정부지원 정책들   커뮤니티</a:t>
            </a:r>
            <a:r>
              <a:rPr lang="ko-KR" altLang="en-US" sz="1300" b="1"/>
              <a:t>∨</a:t>
            </a:r>
            <a:r>
              <a:rPr lang="ko-KR" altLang="en-US" sz="1300"/>
              <a:t>   로그인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2380" y="1674861"/>
            <a:ext cx="8363026" cy="227309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505406" y="1214435"/>
            <a:ext cx="241249" cy="1159137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가로 글상자 23"/>
          <p:cNvSpPr txBox="1"/>
          <p:nvPr/>
        </p:nvSpPr>
        <p:spPr>
          <a:xfrm>
            <a:off x="5057907" y="2373572"/>
            <a:ext cx="3019007" cy="1205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000" b="1">
                <a:solidFill>
                  <a:schemeClr val="lt1"/>
                </a:solidFill>
              </a:rPr>
              <a:t>귀농에 대한 다양한 정보를 경험해 보세요</a:t>
            </a:r>
          </a:p>
          <a:p>
            <a:pPr lvl="0" algn="r">
              <a:defRPr/>
            </a:pPr>
            <a:r>
              <a:rPr lang="en-US" altLang="ko-KR" sz="3200">
                <a:solidFill>
                  <a:schemeClr val="lt1"/>
                </a:solidFill>
              </a:rPr>
              <a:t>Welcome to </a:t>
            </a:r>
            <a:r>
              <a:rPr lang="ko-KR" altLang="en-US" sz="3200">
                <a:solidFill>
                  <a:schemeClr val="lt1"/>
                </a:solidFill>
              </a:rPr>
              <a:t>          	</a:t>
            </a:r>
            <a:r>
              <a:rPr lang="en-US" altLang="ko-KR" sz="3200">
                <a:solidFill>
                  <a:schemeClr val="lt1"/>
                </a:solidFill>
              </a:rPr>
              <a:t>Jeonnam!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7060781" y="3429000"/>
            <a:ext cx="1003300" cy="423545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300" b="1">
                <a:solidFill>
                  <a:schemeClr val="dk1"/>
                </a:solidFill>
              </a:rPr>
              <a:t>explore more</a:t>
            </a:r>
          </a:p>
        </p:txBody>
      </p:sp>
      <p:sp>
        <p:nvSpPr>
          <p:cNvPr id="26" name="가로 글상자 25"/>
          <p:cNvSpPr txBox="1"/>
          <p:nvPr/>
        </p:nvSpPr>
        <p:spPr>
          <a:xfrm>
            <a:off x="4323893" y="3974799"/>
            <a:ext cx="1107757" cy="576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rgbClr val="008000"/>
                </a:solidFill>
              </a:rPr>
              <a:t>ABOUT</a:t>
            </a:r>
            <a:r>
              <a:rPr lang="ko-KR" altLang="en-US" sz="1600" b="1">
                <a:solidFill>
                  <a:srgbClr val="008000"/>
                </a:solidFill>
              </a:rPr>
              <a:t> </a:t>
            </a:r>
            <a:r>
              <a:rPr lang="en-US" altLang="ko-KR" sz="1600" b="1">
                <a:solidFill>
                  <a:srgbClr val="008000"/>
                </a:solidFill>
              </a:rPr>
              <a:t>US</a:t>
            </a:r>
          </a:p>
          <a:p>
            <a:pPr lvl="0">
              <a:defRPr/>
            </a:pPr>
            <a:endParaRPr lang="en-US" altLang="ko-KR" sz="1600" b="1">
              <a:solidFill>
                <a:srgbClr val="008000"/>
              </a:solidFill>
            </a:endParaRPr>
          </a:p>
        </p:txBody>
      </p:sp>
      <p:cxnSp>
        <p:nvCxnSpPr>
          <p:cNvPr id="27" name="선 26"/>
          <p:cNvCxnSpPr/>
          <p:nvPr/>
        </p:nvCxnSpPr>
        <p:spPr>
          <a:xfrm>
            <a:off x="5431650" y="4098624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선 27"/>
          <p:cNvCxnSpPr/>
          <p:nvPr/>
        </p:nvCxnSpPr>
        <p:spPr>
          <a:xfrm>
            <a:off x="5431650" y="4205881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56699" y="4446108"/>
            <a:ext cx="1464170" cy="975732"/>
          </a:xfrm>
          <a:prstGeom prst="roundRect">
            <a:avLst>
              <a:gd name="adj" fmla="val 16667"/>
            </a:avLst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076443" y="4446108"/>
            <a:ext cx="1464170" cy="975731"/>
          </a:xfrm>
          <a:prstGeom prst="roundRect">
            <a:avLst>
              <a:gd name="adj" fmla="val 16667"/>
            </a:avLst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74767" y="5536140"/>
            <a:ext cx="1446101" cy="951650"/>
          </a:xfrm>
          <a:prstGeom prst="roundRect">
            <a:avLst>
              <a:gd name="adj" fmla="val 16667"/>
            </a:avLst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076443" y="5536140"/>
            <a:ext cx="1464170" cy="951649"/>
          </a:xfrm>
          <a:prstGeom prst="roundRect">
            <a:avLst>
              <a:gd name="adj" fmla="val 16667"/>
            </a:avLst>
          </a:prstGeom>
        </p:spPr>
      </p:pic>
      <p:sp>
        <p:nvSpPr>
          <p:cNvPr id="34" name="가로 글상자 33"/>
          <p:cNvSpPr txBox="1"/>
          <p:nvPr/>
        </p:nvSpPr>
        <p:spPr>
          <a:xfrm>
            <a:off x="4334992" y="4417533"/>
            <a:ext cx="3759199" cy="362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다양한 귀농정보를 경험해 보세요</a:t>
            </a:r>
          </a:p>
        </p:txBody>
      </p:sp>
      <p:sp>
        <p:nvSpPr>
          <p:cNvPr id="35" name="가로 글상자 34"/>
          <p:cNvSpPr txBox="1"/>
          <p:nvPr/>
        </p:nvSpPr>
        <p:spPr>
          <a:xfrm>
            <a:off x="4334992" y="4779645"/>
            <a:ext cx="3977158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귀농시 수익에 대한 불안정성과 정보 부족으로 고민이신가요</a:t>
            </a:r>
            <a:r>
              <a:rPr lang="en-US" altLang="ko-KR" sz="1100"/>
              <a:t>?</a:t>
            </a:r>
          </a:p>
          <a:p>
            <a:pPr lvl="0">
              <a:defRPr/>
            </a:pPr>
            <a:r>
              <a:rPr lang="ko-KR" altLang="en-US" sz="1100"/>
              <a:t>우리 서비스와 함께 고민을 해결해 봅시다</a:t>
            </a:r>
            <a:r>
              <a:rPr lang="en-US" altLang="ko-KR" sz="1100"/>
              <a:t>!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58814" y="5292300"/>
            <a:ext cx="487680" cy="48768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323571" y="5292300"/>
            <a:ext cx="487680" cy="487680"/>
          </a:xfrm>
          <a:prstGeom prst="rect">
            <a:avLst/>
          </a:prstGeom>
        </p:spPr>
      </p:pic>
      <p:sp>
        <p:nvSpPr>
          <p:cNvPr id="38" name="가로 글상자 37"/>
          <p:cNvSpPr txBox="1"/>
          <p:nvPr/>
        </p:nvSpPr>
        <p:spPr>
          <a:xfrm>
            <a:off x="4458814" y="5779980"/>
            <a:ext cx="1864757" cy="542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/>
              <a:t>수익분석 서비스</a:t>
            </a:r>
          </a:p>
          <a:p>
            <a:pPr lvl="0">
              <a:defRPr/>
            </a:pPr>
            <a:r>
              <a:rPr lang="ko-KR" altLang="en-US" sz="900"/>
              <a:t>선호하는 농작물과 선호하는 지역에서 수익 예층 기능 제공</a:t>
            </a:r>
          </a:p>
        </p:txBody>
      </p:sp>
      <p:sp>
        <p:nvSpPr>
          <p:cNvPr id="39" name="가로 글상자 38"/>
          <p:cNvSpPr txBox="1"/>
          <p:nvPr/>
        </p:nvSpPr>
        <p:spPr>
          <a:xfrm>
            <a:off x="6323571" y="5779980"/>
            <a:ext cx="1864757" cy="542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/>
              <a:t>정부지원 정책들</a:t>
            </a:r>
          </a:p>
          <a:p>
            <a:pPr lvl="0">
              <a:defRPr/>
            </a:pPr>
            <a:r>
              <a:rPr lang="ko-KR" altLang="en-US" sz="900"/>
              <a:t>선호하는 농작물과 선호하는 지역에서 수익 예층 기능 제공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4539791" y="6276018"/>
            <a:ext cx="1003300" cy="423545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300" b="1">
                <a:solidFill>
                  <a:schemeClr val="dk1"/>
                </a:solidFill>
              </a:rPr>
              <a:t>explore more</a:t>
            </a:r>
          </a:p>
        </p:txBody>
      </p:sp>
      <p:sp>
        <p:nvSpPr>
          <p:cNvPr id="42" name="타원 41"/>
          <p:cNvSpPr/>
          <p:nvPr/>
        </p:nvSpPr>
        <p:spPr>
          <a:xfrm>
            <a:off x="903034" y="1306748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3" name="타원 42"/>
          <p:cNvSpPr/>
          <p:nvPr/>
        </p:nvSpPr>
        <p:spPr>
          <a:xfrm>
            <a:off x="3917999" y="1306748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4" name="타원 43"/>
          <p:cNvSpPr/>
          <p:nvPr/>
        </p:nvSpPr>
        <p:spPr>
          <a:xfrm>
            <a:off x="254105" y="2494402"/>
            <a:ext cx="441324" cy="482131"/>
          </a:xfrm>
          <a:prstGeom prst="ellipse">
            <a:avLst/>
          </a:prstGeom>
          <a:solidFill>
            <a:srgbClr val="A8D06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solidFill>
                  <a:srgbClr val="FFFFFF"/>
                </a:solidFill>
              </a:rPr>
              <a:t>&lt;</a:t>
            </a:r>
          </a:p>
        </p:txBody>
      </p:sp>
      <p:sp>
        <p:nvSpPr>
          <p:cNvPr id="45" name="타원 44"/>
          <p:cNvSpPr/>
          <p:nvPr/>
        </p:nvSpPr>
        <p:spPr>
          <a:xfrm>
            <a:off x="8064081" y="2494402"/>
            <a:ext cx="441324" cy="482131"/>
          </a:xfrm>
          <a:prstGeom prst="ellipse">
            <a:avLst/>
          </a:prstGeom>
          <a:solidFill>
            <a:srgbClr val="A8D06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solidFill>
                  <a:srgbClr val="FFFFFF"/>
                </a:solidFill>
              </a:rPr>
              <a:t>&gt;</a:t>
            </a:r>
          </a:p>
        </p:txBody>
      </p:sp>
      <p:sp>
        <p:nvSpPr>
          <p:cNvPr id="46" name="타원 45"/>
          <p:cNvSpPr/>
          <p:nvPr/>
        </p:nvSpPr>
        <p:spPr>
          <a:xfrm>
            <a:off x="552554" y="235192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7" name="타원 46"/>
          <p:cNvSpPr/>
          <p:nvPr/>
        </p:nvSpPr>
        <p:spPr>
          <a:xfrm>
            <a:off x="8056143" y="6242363"/>
            <a:ext cx="449262" cy="457200"/>
          </a:xfrm>
          <a:prstGeom prst="ellipse">
            <a:avLst/>
          </a:prstGeom>
          <a:solidFill>
            <a:srgbClr val="759E3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↑</a:t>
            </a:r>
          </a:p>
        </p:txBody>
      </p:sp>
      <p:sp>
        <p:nvSpPr>
          <p:cNvPr id="48" name="타원 47"/>
          <p:cNvSpPr/>
          <p:nvPr/>
        </p:nvSpPr>
        <p:spPr>
          <a:xfrm>
            <a:off x="7770393" y="6345311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596930" cy="8592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수익 확인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5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수익분석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수익 확인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96079" y="195395"/>
          <a:ext cx="3164205" cy="29870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수익 확인 클릭시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77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저장 해두었던 매출에 대한 정보 선택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저장 해두었던 비용에 대한 정보 선택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모든 조건 초기화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맑은 고딕"/>
                        </a:rPr>
                        <a:t>5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선택한 조건으로 수익 예측을 하고 시각화 해주는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맑은 고딕"/>
                        </a:rPr>
                        <a:t>6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선택한 매출과 비용에 대한 수익 정보를 제공하고 그래프로 시각화되는 공간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159936" y="1192234"/>
            <a:ext cx="733273" cy="332827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  <a:latin typeface="맑은 고딕"/>
              </a:rPr>
              <a:t>WYC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3" name="순서도: 처리 12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4422018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</a:p>
        </p:txBody>
      </p:sp>
      <p:sp>
        <p:nvSpPr>
          <p:cNvPr id="15" name="순서도: 처리 14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93CF6E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93CF6E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8" name="순서도: 처리 17"/>
          <p:cNvSpPr/>
          <p:nvPr/>
        </p:nvSpPr>
        <p:spPr>
          <a:xfrm>
            <a:off x="3670080" y="1906675"/>
            <a:ext cx="1519465" cy="340178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900" b="1">
                <a:latin typeface="맑은 고딕"/>
              </a:rPr>
              <a:t>수익 확인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78227" y="2769948"/>
            <a:ext cx="2538432" cy="271714"/>
          </a:xfrm>
          <a:prstGeom prst="rect">
            <a:avLst/>
          </a:prstGeom>
        </p:spPr>
      </p:pic>
      <p:sp>
        <p:nvSpPr>
          <p:cNvPr id="20" name="순서도: 처리 19"/>
          <p:cNvSpPr/>
          <p:nvPr/>
        </p:nvSpPr>
        <p:spPr>
          <a:xfrm>
            <a:off x="3897012" y="2754766"/>
            <a:ext cx="1096132" cy="340178"/>
          </a:xfrm>
          <a:prstGeom prst="flowChartProcess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수익 확인</a:t>
            </a:r>
          </a:p>
        </p:txBody>
      </p:sp>
      <p:sp>
        <p:nvSpPr>
          <p:cNvPr id="21" name="순서도: 처리 20"/>
          <p:cNvSpPr/>
          <p:nvPr/>
        </p:nvSpPr>
        <p:spPr>
          <a:xfrm>
            <a:off x="3127289" y="3037794"/>
            <a:ext cx="2632252" cy="78241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dk1"/>
                </a:solidFill>
              </a:rPr>
              <a:t>매출과 비용을 고려한</a:t>
            </a:r>
          </a:p>
          <a:p>
            <a:pPr algn="ctr">
              <a:defRPr/>
            </a:pPr>
            <a:r>
              <a:rPr lang="ko-KR" altLang="en-US" b="1">
                <a:solidFill>
                  <a:schemeClr val="dk1"/>
                </a:solidFill>
              </a:rPr>
              <a:t>수익을 확인해보세요</a:t>
            </a:r>
            <a:r>
              <a:rPr lang="en-US" altLang="ko-KR" b="1">
                <a:solidFill>
                  <a:schemeClr val="dk1"/>
                </a:solidFill>
              </a:rPr>
              <a:t>.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5189546" y="1525061"/>
            <a:ext cx="1296162" cy="65714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>
                <a:solidFill>
                  <a:schemeClr val="dk1"/>
                </a:solidFill>
                <a:latin typeface="맑은 고딕"/>
              </a:rPr>
              <a:t>매출 확인</a:t>
            </a:r>
            <a:r>
              <a:rPr lang="en-US" altLang="ko-KR" sz="800">
                <a:solidFill>
                  <a:schemeClr val="dk1"/>
                </a:solidFill>
                <a:latin typeface="맑은 고딕"/>
              </a:rPr>
              <a:t>(</a:t>
            </a:r>
            <a:r>
              <a:rPr lang="ko-KR" altLang="en-US" sz="800">
                <a:solidFill>
                  <a:schemeClr val="dk1"/>
                </a:solidFill>
                <a:latin typeface="맑은 고딕"/>
              </a:rPr>
              <a:t>농작물 우선</a:t>
            </a:r>
            <a:r>
              <a:rPr lang="en-US" altLang="ko-KR" sz="800">
                <a:solidFill>
                  <a:schemeClr val="dk1"/>
                </a:solidFill>
                <a:latin typeface="맑은 고딕"/>
              </a:rPr>
              <a:t>)</a:t>
            </a:r>
          </a:p>
          <a:p>
            <a:pPr>
              <a:defRPr/>
            </a:pPr>
            <a:r>
              <a:rPr lang="ko-KR" altLang="en-US" sz="800">
                <a:solidFill>
                  <a:schemeClr val="dk1"/>
                </a:solidFill>
                <a:latin typeface="맑은 고딕"/>
              </a:rPr>
              <a:t>매출 확인</a:t>
            </a:r>
            <a:r>
              <a:rPr lang="en-US" altLang="ko-KR" sz="800">
                <a:solidFill>
                  <a:schemeClr val="dk1"/>
                </a:solidFill>
                <a:latin typeface="맑은 고딕"/>
              </a:rPr>
              <a:t>(</a:t>
            </a:r>
            <a:r>
              <a:rPr lang="ko-KR" altLang="en-US" sz="800">
                <a:solidFill>
                  <a:schemeClr val="dk1"/>
                </a:solidFill>
                <a:latin typeface="맑은 고딕"/>
              </a:rPr>
              <a:t>지역 우선</a:t>
            </a:r>
            <a:r>
              <a:rPr lang="en-US" altLang="ko-KR" sz="800">
                <a:solidFill>
                  <a:schemeClr val="dk1"/>
                </a:solidFill>
                <a:latin typeface="맑은 고딕"/>
              </a:rPr>
              <a:t>)</a:t>
            </a:r>
          </a:p>
          <a:p>
            <a:pPr>
              <a:defRPr/>
            </a:pPr>
            <a:r>
              <a:rPr lang="ko-KR" altLang="en-US" sz="800">
                <a:solidFill>
                  <a:schemeClr val="dk1"/>
                </a:solidFill>
                <a:latin typeface="맑은 고딕"/>
              </a:rPr>
              <a:t>비용 조회</a:t>
            </a:r>
          </a:p>
          <a:p>
            <a:pPr>
              <a:defRPr/>
            </a:pPr>
            <a:r>
              <a:rPr lang="ko-KR" altLang="en-US" sz="800">
                <a:solidFill>
                  <a:schemeClr val="dk1"/>
                </a:solidFill>
                <a:latin typeface="맑은 고딕"/>
              </a:rPr>
              <a:t>수익 확인</a:t>
            </a:r>
          </a:p>
        </p:txBody>
      </p:sp>
      <p:sp>
        <p:nvSpPr>
          <p:cNvPr id="49" name="타원 48"/>
          <p:cNvSpPr/>
          <p:nvPr/>
        </p:nvSpPr>
        <p:spPr>
          <a:xfrm>
            <a:off x="5230375" y="1937065"/>
            <a:ext cx="607251" cy="158750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4978344" y="1791999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58" name="순서도: 처리 57"/>
          <p:cNvSpPr/>
          <p:nvPr/>
        </p:nvSpPr>
        <p:spPr>
          <a:xfrm>
            <a:off x="1368262" y="3947085"/>
            <a:ext cx="1809965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000">
                <a:solidFill>
                  <a:schemeClr val="dk1"/>
                </a:solidFill>
              </a:rPr>
              <a:t>농작물 선택                            </a:t>
            </a:r>
            <a:r>
              <a:rPr lang="ko-KR" altLang="en-US" sz="1300" b="1">
                <a:solidFill>
                  <a:schemeClr val="dk1"/>
                </a:solidFill>
              </a:rPr>
              <a:t> ∨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6826818" y="3983089"/>
            <a:ext cx="1139925" cy="288036"/>
          </a:xfrm>
          <a:prstGeom prst="roundRect">
            <a:avLst>
              <a:gd name="adj" fmla="val 16667"/>
            </a:avLst>
          </a:prstGeom>
          <a:noFill/>
          <a:ln>
            <a:solidFill>
              <a:srgbClr val="93CF6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>
                <a:solidFill>
                  <a:schemeClr val="dk1"/>
                </a:solidFill>
                <a:latin typeface="맑은 고딕"/>
              </a:rPr>
              <a:t>제출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5587545" y="3983089"/>
            <a:ext cx="1139925" cy="288036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93CF6E"/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chemeClr val="dk1"/>
                </a:solidFill>
                <a:latin typeface="맑은 고딕"/>
              </a:rPr>
              <a:t>초기화</a:t>
            </a:r>
          </a:p>
        </p:txBody>
      </p:sp>
      <p:sp>
        <p:nvSpPr>
          <p:cNvPr id="62" name="순서도: 처리 61"/>
          <p:cNvSpPr/>
          <p:nvPr/>
        </p:nvSpPr>
        <p:spPr>
          <a:xfrm>
            <a:off x="3168379" y="3947085"/>
            <a:ext cx="1809965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지역 선택                              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∨</a:t>
            </a:r>
          </a:p>
        </p:txBody>
      </p:sp>
      <p:sp>
        <p:nvSpPr>
          <p:cNvPr id="64" name="순서도: 처리 63"/>
          <p:cNvSpPr/>
          <p:nvPr/>
        </p:nvSpPr>
        <p:spPr>
          <a:xfrm>
            <a:off x="1368262" y="4235121"/>
            <a:ext cx="3600450" cy="36004"/>
          </a:xfrm>
          <a:prstGeom prst="flowChartProcess">
            <a:avLst/>
          </a:prstGeom>
          <a:solidFill>
            <a:srgbClr val="93CF6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1368262" y="4596947"/>
            <a:ext cx="6598482" cy="619881"/>
          </a:xfrm>
          <a:prstGeom prst="roundRect">
            <a:avLst>
              <a:gd name="adj" fmla="val 16667"/>
            </a:avLst>
          </a:prstGeom>
          <a:solidFill>
            <a:srgbClr val="E6F1D3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저장시 선택한 동일한 농작물 및 지역을 선택 해주세요</a:t>
            </a:r>
            <a:r>
              <a:rPr lang="en-US" altLang="ko-KR"/>
              <a:t>.</a:t>
            </a: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9936" y="5453940"/>
            <a:ext cx="8584808" cy="1257520"/>
          </a:xfrm>
          <a:prstGeom prst="rect">
            <a:avLst/>
          </a:prstGeom>
        </p:spPr>
      </p:pic>
      <p:sp>
        <p:nvSpPr>
          <p:cNvPr id="67" name="타원 66"/>
          <p:cNvSpPr/>
          <p:nvPr/>
        </p:nvSpPr>
        <p:spPr>
          <a:xfrm>
            <a:off x="1242246" y="3820205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68" name="타원 67"/>
          <p:cNvSpPr/>
          <p:nvPr/>
        </p:nvSpPr>
        <p:spPr>
          <a:xfrm>
            <a:off x="3127289" y="3820205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69" name="타원 68"/>
          <p:cNvSpPr/>
          <p:nvPr/>
        </p:nvSpPr>
        <p:spPr>
          <a:xfrm>
            <a:off x="6727471" y="3820205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5</a:t>
            </a:r>
          </a:p>
        </p:txBody>
      </p:sp>
      <p:sp>
        <p:nvSpPr>
          <p:cNvPr id="70" name="타원 69"/>
          <p:cNvSpPr/>
          <p:nvPr/>
        </p:nvSpPr>
        <p:spPr>
          <a:xfrm>
            <a:off x="5461529" y="3820205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4</a:t>
            </a:r>
          </a:p>
        </p:txBody>
      </p:sp>
      <p:sp>
        <p:nvSpPr>
          <p:cNvPr id="71" name="타원 70"/>
          <p:cNvSpPr/>
          <p:nvPr/>
        </p:nvSpPr>
        <p:spPr>
          <a:xfrm>
            <a:off x="1242246" y="4470931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3213238" y="4450562"/>
            <a:ext cx="1579196" cy="180022"/>
          </a:xfrm>
          <a:prstGeom prst="rect">
            <a:avLst/>
          </a:prstGeom>
          <a:solidFill>
            <a:srgbClr val="0000CF">
              <a:alpha val="6784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1368262" y="4450562"/>
            <a:ext cx="1579196" cy="180022"/>
          </a:xfrm>
          <a:prstGeom prst="rect">
            <a:avLst/>
          </a:prstGeom>
          <a:solidFill>
            <a:srgbClr val="0000CF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596930" cy="8592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수익 확인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5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수익분석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수익 확인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782020"/>
              </p:ext>
            </p:extLst>
          </p:nvPr>
        </p:nvGraphicFramePr>
        <p:xfrm>
          <a:off x="8896079" y="195395"/>
          <a:ext cx="3164205" cy="13919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/>
                        </a:rPr>
                        <a:t>비용 조회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페이지에 저장한 동일한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/>
                        </a:rPr>
                        <a:t>농작물과 지역 선택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선택 후 제출 버튼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클릭시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수치로된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 수익의 정보와 그래프로 시각화한 정보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159936" y="1192234"/>
            <a:ext cx="733273" cy="332827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  <a:latin typeface="맑은 고딕"/>
              </a:rPr>
              <a:t>WYC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3" name="순서도: 처리 12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4422018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</a:p>
        </p:txBody>
      </p:sp>
      <p:sp>
        <p:nvSpPr>
          <p:cNvPr id="15" name="순서도: 처리 14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chemeClr val="dk1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chemeClr val="dk1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8" name="순서도: 처리 17"/>
          <p:cNvSpPr/>
          <p:nvPr/>
        </p:nvSpPr>
        <p:spPr>
          <a:xfrm>
            <a:off x="3670080" y="1906675"/>
            <a:ext cx="1519465" cy="340178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900" b="1">
                <a:latin typeface="맑은 고딕"/>
              </a:rPr>
              <a:t>수익 확인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78227" y="2769948"/>
            <a:ext cx="2538432" cy="271714"/>
          </a:xfrm>
          <a:prstGeom prst="rect">
            <a:avLst/>
          </a:prstGeom>
        </p:spPr>
      </p:pic>
      <p:sp>
        <p:nvSpPr>
          <p:cNvPr id="20" name="순서도: 처리 19"/>
          <p:cNvSpPr/>
          <p:nvPr/>
        </p:nvSpPr>
        <p:spPr>
          <a:xfrm>
            <a:off x="3897012" y="2754766"/>
            <a:ext cx="1096132" cy="340178"/>
          </a:xfrm>
          <a:prstGeom prst="flowChartProcess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수익 확인</a:t>
            </a:r>
          </a:p>
        </p:txBody>
      </p:sp>
      <p:sp>
        <p:nvSpPr>
          <p:cNvPr id="21" name="순서도: 처리 20"/>
          <p:cNvSpPr/>
          <p:nvPr/>
        </p:nvSpPr>
        <p:spPr>
          <a:xfrm>
            <a:off x="3127289" y="3037794"/>
            <a:ext cx="2632252" cy="78241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dk1"/>
                </a:solidFill>
              </a:rPr>
              <a:t>매출과 비용을 고려한</a:t>
            </a:r>
          </a:p>
          <a:p>
            <a:pPr algn="ctr">
              <a:defRPr/>
            </a:pPr>
            <a:r>
              <a:rPr lang="ko-KR" altLang="en-US" b="1">
                <a:solidFill>
                  <a:schemeClr val="dk1"/>
                </a:solidFill>
              </a:rPr>
              <a:t>수익을 확인해보세요</a:t>
            </a:r>
            <a:r>
              <a:rPr lang="en-US" altLang="ko-KR" b="1">
                <a:solidFill>
                  <a:schemeClr val="dk1"/>
                </a:solidFill>
              </a:rPr>
              <a:t>.</a:t>
            </a:r>
          </a:p>
        </p:txBody>
      </p:sp>
      <p:sp>
        <p:nvSpPr>
          <p:cNvPr id="49" name="타원 48"/>
          <p:cNvSpPr/>
          <p:nvPr/>
        </p:nvSpPr>
        <p:spPr>
          <a:xfrm>
            <a:off x="1245398" y="4414558"/>
            <a:ext cx="1612668" cy="252031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1358414" y="3820205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58" name="순서도: 처리 57"/>
          <p:cNvSpPr/>
          <p:nvPr/>
        </p:nvSpPr>
        <p:spPr>
          <a:xfrm>
            <a:off x="1358414" y="3947085"/>
            <a:ext cx="1809965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000">
                <a:solidFill>
                  <a:schemeClr val="dk1"/>
                </a:solidFill>
              </a:rPr>
              <a:t>토마토                </a:t>
            </a:r>
            <a:r>
              <a:rPr lang="ko-KR" altLang="en-US" sz="1300" b="1">
                <a:solidFill>
                  <a:schemeClr val="dk1"/>
                </a:solidFill>
              </a:rPr>
              <a:t>                ∨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6826818" y="3983089"/>
            <a:ext cx="1139925" cy="288036"/>
          </a:xfrm>
          <a:prstGeom prst="roundRect">
            <a:avLst>
              <a:gd name="adj" fmla="val 16667"/>
            </a:avLst>
          </a:prstGeom>
          <a:noFill/>
          <a:ln>
            <a:solidFill>
              <a:srgbClr val="93CF6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>
                <a:solidFill>
                  <a:schemeClr val="dk1"/>
                </a:solidFill>
                <a:latin typeface="맑은 고딕"/>
              </a:rPr>
              <a:t>제출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5587545" y="3983089"/>
            <a:ext cx="1139925" cy="288036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93CF6E"/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chemeClr val="dk1"/>
                </a:solidFill>
                <a:latin typeface="맑은 고딕"/>
              </a:rPr>
              <a:t>초기화</a:t>
            </a:r>
          </a:p>
        </p:txBody>
      </p:sp>
      <p:sp>
        <p:nvSpPr>
          <p:cNvPr id="62" name="순서도: 처리 61"/>
          <p:cNvSpPr/>
          <p:nvPr/>
        </p:nvSpPr>
        <p:spPr>
          <a:xfrm>
            <a:off x="3168379" y="3947085"/>
            <a:ext cx="1809965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담양군                                  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∨</a:t>
            </a:r>
          </a:p>
        </p:txBody>
      </p:sp>
      <p:sp>
        <p:nvSpPr>
          <p:cNvPr id="64" name="순서도: 처리 63"/>
          <p:cNvSpPr/>
          <p:nvPr/>
        </p:nvSpPr>
        <p:spPr>
          <a:xfrm>
            <a:off x="1368262" y="4235121"/>
            <a:ext cx="3600450" cy="36004"/>
          </a:xfrm>
          <a:prstGeom prst="flowChartProcess">
            <a:avLst/>
          </a:prstGeom>
          <a:solidFill>
            <a:srgbClr val="93CF6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1368262" y="4271126"/>
            <a:ext cx="1579195" cy="718917"/>
          </a:xfrm>
          <a:prstGeom prst="rect">
            <a:avLst/>
          </a:prstGeom>
          <a:noFill/>
          <a:ln w="635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>
              <a:defRPr/>
            </a:pPr>
            <a:r>
              <a:rPr lang="ko-KR" altLang="en-US" sz="1000">
                <a:solidFill>
                  <a:schemeClr val="dk1"/>
                </a:solidFill>
              </a:rPr>
              <a:t>매출 선택</a:t>
            </a:r>
          </a:p>
          <a:p>
            <a:pPr>
              <a:defRPr/>
            </a:pPr>
            <a:r>
              <a:rPr lang="ko-KR" altLang="en-US" sz="1000">
                <a:solidFill>
                  <a:schemeClr val="lt1"/>
                </a:solidFill>
              </a:rPr>
              <a:t>토마토</a:t>
            </a:r>
          </a:p>
          <a:p>
            <a:pPr>
              <a:defRPr/>
            </a:pPr>
            <a:r>
              <a:rPr lang="ko-KR" altLang="en-US" sz="1000">
                <a:solidFill>
                  <a:schemeClr val="dk1"/>
                </a:solidFill>
              </a:rPr>
              <a:t>포도</a:t>
            </a:r>
          </a:p>
          <a:p>
            <a:pPr>
              <a:defRPr/>
            </a:pPr>
            <a:r>
              <a:rPr lang="ko-KR" altLang="en-US" sz="1000">
                <a:solidFill>
                  <a:schemeClr val="dk1"/>
                </a:solidFill>
              </a:rPr>
              <a:t>딸기</a:t>
            </a:r>
          </a:p>
          <a:p>
            <a:pPr>
              <a:defRPr/>
            </a:pPr>
            <a:endParaRPr lang="ko-KR" altLang="en-US" sz="1000">
              <a:solidFill>
                <a:schemeClr val="dk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213238" y="4271126"/>
            <a:ext cx="1579195" cy="718917"/>
          </a:xfrm>
          <a:prstGeom prst="rect">
            <a:avLst/>
          </a:prstGeom>
          <a:noFill/>
          <a:ln w="635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>
              <a:defRPr/>
            </a:pPr>
            <a:r>
              <a:rPr lang="ko-KR" altLang="en-US" sz="1000">
                <a:solidFill>
                  <a:schemeClr val="dk1"/>
                </a:solidFill>
              </a:rPr>
              <a:t>비용 선택</a:t>
            </a:r>
          </a:p>
          <a:p>
            <a:pPr>
              <a:defRPr/>
            </a:pPr>
            <a:r>
              <a:rPr lang="ko-KR" altLang="en-US" sz="1000">
                <a:solidFill>
                  <a:schemeClr val="lt1"/>
                </a:solidFill>
              </a:rPr>
              <a:t>담양군</a:t>
            </a:r>
            <a:endParaRPr lang="ko-KR" altLang="en-US" sz="1000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 sz="1000">
                <a:solidFill>
                  <a:schemeClr val="dk1"/>
                </a:solidFill>
              </a:rPr>
              <a:t>장성군</a:t>
            </a:r>
          </a:p>
          <a:p>
            <a:pPr>
              <a:defRPr/>
            </a:pPr>
            <a:r>
              <a:rPr lang="ko-KR" altLang="en-US" sz="1000">
                <a:solidFill>
                  <a:schemeClr val="dk1"/>
                </a:solidFill>
              </a:rPr>
              <a:t>화순군</a:t>
            </a:r>
          </a:p>
          <a:p>
            <a:pPr>
              <a:defRPr/>
            </a:pPr>
            <a:endParaRPr lang="ko-KR" altLang="en-US" sz="1000">
              <a:solidFill>
                <a:schemeClr val="dk1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3178227" y="4414558"/>
            <a:ext cx="1612668" cy="252031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6726517" y="3946220"/>
            <a:ext cx="1340525" cy="431469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6727471" y="3821069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596930" cy="8592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수익 확인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5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수익분석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수익 확인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96079" y="195395"/>
          <a:ext cx="3164205" cy="12242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40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선택한 지역과 농작물에 대한 수익 정보를 그래프로 시각화하여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240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선택한 지역과 농작물에 대한 매출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 비용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 정책지원금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 수익 정보를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5060845"/>
            <a:ext cx="8584808" cy="1650615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44000" y="1239922"/>
            <a:ext cx="7006886" cy="3694906"/>
          </a:xfrm>
          <a:prstGeom prst="rect">
            <a:avLst/>
          </a:prstGeom>
        </p:spPr>
      </p:pic>
      <p:sp>
        <p:nvSpPr>
          <p:cNvPr id="73" name="타원 72"/>
          <p:cNvSpPr/>
          <p:nvPr/>
        </p:nvSpPr>
        <p:spPr>
          <a:xfrm>
            <a:off x="1354784" y="1239922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79" name="타원 72"/>
          <p:cNvSpPr/>
          <p:nvPr/>
        </p:nvSpPr>
        <p:spPr>
          <a:xfrm>
            <a:off x="944000" y="4259642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210087"/>
              </p:ext>
            </p:extLst>
          </p:nvPr>
        </p:nvGraphicFramePr>
        <p:xfrm>
          <a:off x="159936" y="195395"/>
          <a:ext cx="8600704" cy="8592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 err="1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  <a:latin typeface="맑은 고딕"/>
                        </a:rPr>
                        <a:t>정부지원 정책 제공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맑은 고딕"/>
                        </a:rPr>
                        <a:t>6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정부 지원 정책 클릭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179796"/>
              </p:ext>
            </p:extLst>
          </p:nvPr>
        </p:nvGraphicFramePr>
        <p:xfrm>
          <a:off x="8896079" y="195395"/>
          <a:ext cx="3164205" cy="22250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정부 지원 정책 클릭시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시도 선택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시군구 선택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사업명 검색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5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정부 지원 정책 리스트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" name="순서도: 처리 8"/>
          <p:cNvSpPr/>
          <p:nvPr/>
        </p:nvSpPr>
        <p:spPr>
          <a:xfrm>
            <a:off x="159936" y="1192234"/>
            <a:ext cx="73327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WYC</a:t>
            </a: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93CF6E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3" name="순서도: 처리 12"/>
          <p:cNvSpPr/>
          <p:nvPr/>
        </p:nvSpPr>
        <p:spPr>
          <a:xfrm>
            <a:off x="4422018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315574" y="1906675"/>
            <a:ext cx="2212888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정부 지원 정책들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78227" y="2769948"/>
            <a:ext cx="2538432" cy="271714"/>
          </a:xfrm>
          <a:prstGeom prst="rect">
            <a:avLst/>
          </a:prstGeom>
        </p:spPr>
      </p:pic>
      <p:sp>
        <p:nvSpPr>
          <p:cNvPr id="18" name="순서도: 처리 17"/>
          <p:cNvSpPr/>
          <p:nvPr/>
        </p:nvSpPr>
        <p:spPr>
          <a:xfrm>
            <a:off x="3897012" y="2754766"/>
            <a:ext cx="1096132" cy="340178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정부 지원 정책</a:t>
            </a:r>
          </a:p>
        </p:txBody>
      </p:sp>
      <p:sp>
        <p:nvSpPr>
          <p:cNvPr id="19" name="순서도: 처리 18"/>
          <p:cNvSpPr/>
          <p:nvPr/>
        </p:nvSpPr>
        <p:spPr>
          <a:xfrm>
            <a:off x="3021456" y="3037794"/>
            <a:ext cx="2904394" cy="782410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전라남도 정부지원 정책을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검색해보세요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.</a:t>
            </a:r>
          </a:p>
        </p:txBody>
      </p:sp>
      <p:sp>
        <p:nvSpPr>
          <p:cNvPr id="23" name="순서도: 처리 22"/>
          <p:cNvSpPr/>
          <p:nvPr/>
        </p:nvSpPr>
        <p:spPr>
          <a:xfrm>
            <a:off x="1293184" y="4073964"/>
            <a:ext cx="1809965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시도 선택                              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∨</a:t>
            </a:r>
          </a:p>
        </p:txBody>
      </p:sp>
      <p:sp>
        <p:nvSpPr>
          <p:cNvPr id="25" name="순서도: 처리 24"/>
          <p:cNvSpPr/>
          <p:nvPr/>
        </p:nvSpPr>
        <p:spPr>
          <a:xfrm>
            <a:off x="6826818" y="4092832"/>
            <a:ext cx="1139925" cy="288036"/>
          </a:xfrm>
          <a:prstGeom prst="flowChartProcess">
            <a:avLst/>
          </a:prstGeom>
          <a:noFill/>
          <a:ln w="19050" cap="flat" cmpd="sng" algn="ctr">
            <a:solidFill>
              <a:srgbClr val="93CF6E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검색</a:t>
            </a:r>
          </a:p>
        </p:txBody>
      </p:sp>
      <p:sp>
        <p:nvSpPr>
          <p:cNvPr id="26" name="순서도: 처리 25"/>
          <p:cNvSpPr/>
          <p:nvPr/>
        </p:nvSpPr>
        <p:spPr>
          <a:xfrm>
            <a:off x="3093301" y="4073964"/>
            <a:ext cx="1809965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시군구 선택                         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∨</a:t>
            </a:r>
          </a:p>
        </p:txBody>
      </p:sp>
      <p:sp>
        <p:nvSpPr>
          <p:cNvPr id="27" name="순서도: 처리 26"/>
          <p:cNvSpPr/>
          <p:nvPr/>
        </p:nvSpPr>
        <p:spPr>
          <a:xfrm>
            <a:off x="1293184" y="4362001"/>
            <a:ext cx="3600450" cy="36004"/>
          </a:xfrm>
          <a:prstGeom prst="flowChartProcess">
            <a:avLst/>
          </a:prstGeom>
          <a:solidFill>
            <a:srgbClr val="93CF6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167169" y="3947085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29" name="타원 28"/>
          <p:cNvSpPr/>
          <p:nvPr/>
        </p:nvSpPr>
        <p:spPr>
          <a:xfrm>
            <a:off x="3052211" y="3947084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31" name="타원 30"/>
          <p:cNvSpPr/>
          <p:nvPr/>
        </p:nvSpPr>
        <p:spPr>
          <a:xfrm>
            <a:off x="6700802" y="3929947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272428" y="3779001"/>
            <a:ext cx="2725855" cy="298848"/>
          </a:xfrm>
          <a:prstGeom prst="rect">
            <a:avLst/>
          </a:prstGeom>
          <a:noFill/>
          <a:effectLst>
            <a:softEdge rad="44450"/>
          </a:effectLst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759E31"/>
                </a:solidFill>
                <a:latin typeface="맑은 고딕"/>
              </a:rPr>
              <a:t>지원 정책 검색</a:t>
            </a:r>
          </a:p>
        </p:txBody>
      </p:sp>
      <p:sp>
        <p:nvSpPr>
          <p:cNvPr id="33" name="순서도: 처리 32"/>
          <p:cNvSpPr/>
          <p:nvPr/>
        </p:nvSpPr>
        <p:spPr>
          <a:xfrm>
            <a:off x="5375910" y="4353524"/>
            <a:ext cx="1440180" cy="36004"/>
          </a:xfrm>
          <a:prstGeom prst="flowChartProcess">
            <a:avLst/>
          </a:prstGeom>
          <a:solidFill>
            <a:srgbClr val="93CF6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4" name="순서도: 처리 33"/>
          <p:cNvSpPr/>
          <p:nvPr/>
        </p:nvSpPr>
        <p:spPr>
          <a:xfrm>
            <a:off x="5375910" y="4065487"/>
            <a:ext cx="1440180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사업명 입력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293184" y="4626878"/>
            <a:ext cx="2725855" cy="298848"/>
          </a:xfrm>
          <a:prstGeom prst="rect">
            <a:avLst/>
          </a:prstGeom>
          <a:noFill/>
          <a:effectLst>
            <a:softEdge rad="44450"/>
          </a:effectLst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지자체별 지원 정책 검색</a:t>
            </a:r>
          </a:p>
        </p:txBody>
      </p:sp>
      <p:sp>
        <p:nvSpPr>
          <p:cNvPr id="53" name="순서도: 처리 52"/>
          <p:cNvSpPr/>
          <p:nvPr/>
        </p:nvSpPr>
        <p:spPr>
          <a:xfrm>
            <a:off x="2448347" y="5378548"/>
            <a:ext cx="1096132" cy="340178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정부 지원 정책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1293184" y="5026702"/>
            <a:ext cx="6694315" cy="1684758"/>
          </a:xfrm>
          <a:prstGeom prst="roundRect">
            <a:avLst>
              <a:gd name="adj" fmla="val 10156"/>
            </a:avLst>
          </a:prstGeom>
          <a:solidFill>
            <a:srgbClr val="E6F1D3">
              <a:alpha val="100000"/>
            </a:srgbClr>
          </a:solidFill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번호	시도	시군구		세부사업명		자세히보기</a:t>
            </a:r>
          </a:p>
        </p:txBody>
      </p:sp>
      <p:graphicFrame>
        <p:nvGraphicFramePr>
          <p:cNvPr id="55" name="표 54"/>
          <p:cNvGraphicFramePr>
            <a:graphicFrameLocks noGrp="1"/>
          </p:cNvGraphicFramePr>
          <p:nvPr/>
        </p:nvGraphicFramePr>
        <p:xfrm>
          <a:off x="1296549" y="5460663"/>
          <a:ext cx="6689243" cy="125079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40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9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625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33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5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나주시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청년후계농 지원 정책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4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나주시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농업후계농 지원 정책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3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목포시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2023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년 귀농인 정착 농업시설 지원 사업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8" name="모서리가 둥근 직사각형 57"/>
          <p:cNvSpPr/>
          <p:nvPr/>
        </p:nvSpPr>
        <p:spPr>
          <a:xfrm>
            <a:off x="6921608" y="6358976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</a:p>
        </p:txBody>
      </p:sp>
      <p:pic>
        <p:nvPicPr>
          <p:cNvPr id="59" name="그림 9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012630" y="6430450"/>
            <a:ext cx="131058" cy="128752"/>
          </a:xfrm>
          <a:prstGeom prst="rect">
            <a:avLst/>
          </a:prstGeom>
        </p:spPr>
      </p:pic>
      <p:sp>
        <p:nvSpPr>
          <p:cNvPr id="60" name="모서리가 둥근 직사각형 59"/>
          <p:cNvSpPr/>
          <p:nvPr/>
        </p:nvSpPr>
        <p:spPr>
          <a:xfrm>
            <a:off x="6921608" y="5517220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</a:p>
        </p:txBody>
      </p:sp>
      <p:pic>
        <p:nvPicPr>
          <p:cNvPr id="61" name="그림 9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012630" y="5588694"/>
            <a:ext cx="131058" cy="128752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921608" y="5937339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</a:p>
        </p:txBody>
      </p:sp>
      <p:pic>
        <p:nvPicPr>
          <p:cNvPr id="63" name="그림 9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012630" y="6008813"/>
            <a:ext cx="131058" cy="128752"/>
          </a:xfrm>
          <a:prstGeom prst="rect">
            <a:avLst/>
          </a:prstGeom>
        </p:spPr>
      </p:pic>
      <p:sp>
        <p:nvSpPr>
          <p:cNvPr id="67" name="타원 66"/>
          <p:cNvSpPr/>
          <p:nvPr/>
        </p:nvSpPr>
        <p:spPr>
          <a:xfrm>
            <a:off x="6043078" y="1226228"/>
            <a:ext cx="916630" cy="245788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5903309" y="1173184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69" name="타원 68"/>
          <p:cNvSpPr/>
          <p:nvPr/>
        </p:nvSpPr>
        <p:spPr>
          <a:xfrm>
            <a:off x="1170533" y="4900687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909037"/>
              </p:ext>
            </p:extLst>
          </p:nvPr>
        </p:nvGraphicFramePr>
        <p:xfrm>
          <a:off x="8896079" y="195395"/>
          <a:ext cx="3164205" cy="858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6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클릭시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모달창으로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 상세 정보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7" name="순서도: 처리 66"/>
          <p:cNvSpPr/>
          <p:nvPr/>
        </p:nvSpPr>
        <p:spPr>
          <a:xfrm>
            <a:off x="2266406" y="1766905"/>
            <a:ext cx="1096132" cy="340178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정부 지원 정책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111243" y="1415059"/>
            <a:ext cx="6694315" cy="2509761"/>
          </a:xfrm>
          <a:prstGeom prst="roundRect">
            <a:avLst>
              <a:gd name="adj" fmla="val 10156"/>
            </a:avLst>
          </a:prstGeom>
          <a:solidFill>
            <a:srgbClr val="E6F1D3">
              <a:alpha val="100000"/>
            </a:srgbClr>
          </a:solidFill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번호	시도	시군구		세부사업명		자세히보기</a:t>
            </a:r>
          </a:p>
        </p:txBody>
      </p:sp>
      <p:graphicFrame>
        <p:nvGraphicFramePr>
          <p:cNvPr id="69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987487"/>
              </p:ext>
            </p:extLst>
          </p:nvPr>
        </p:nvGraphicFramePr>
        <p:xfrm>
          <a:off x="1118236" y="1849019"/>
          <a:ext cx="6694314" cy="20846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20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7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4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27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88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18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나주시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청년후계농 지원 정책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17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나주시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농업후계농 지원 정책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16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목포시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2023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년 귀농인 정착 농업시설 지원 사업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15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익산시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귀농인 주택비 지원 사업 추가 모집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14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</a:t>
                      </a:r>
                      <a:r>
                        <a:rPr kumimoji="0" lang="ko-KR" altLang="en-US" sz="1000" b="1" i="0" u="none" strike="noStrike" kern="1200" cap="none" normalizeH="0" baseline="0" dirty="0" smtClean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라남도</a:t>
                      </a:r>
                      <a:endParaRPr kumimoji="0" lang="ko-KR" altLang="en-US" sz="1000" b="1" i="0" u="none" strike="noStrike" kern="1200" cap="none" normalizeH="0" baseline="0" dirty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전주시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주택 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수</a:t>
                      </a:r>
                      <a:r>
                        <a:rPr kumimoji="0" lang="ko-KR" altLang="en-US" sz="1000" b="1" i="0" u="none" strike="noStrike" kern="1200" cap="none" normalizeH="0" baseline="0" smtClean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리비 </a:t>
                      </a:r>
                      <a:r>
                        <a:rPr kumimoji="0" lang="ko-KR" altLang="en-US" sz="1000" b="1" i="0" u="none" strike="noStrike" kern="1200" cap="none" normalizeH="0" baseline="0" dirty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지원 사업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 dirty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0" name="모서리가 둥근 직사각형 69"/>
          <p:cNvSpPr/>
          <p:nvPr/>
        </p:nvSpPr>
        <p:spPr>
          <a:xfrm>
            <a:off x="6739667" y="3176650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</a:p>
        </p:txBody>
      </p:sp>
      <p:pic>
        <p:nvPicPr>
          <p:cNvPr id="71" name="그림 9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30689" y="3248124"/>
            <a:ext cx="131058" cy="128752"/>
          </a:xfrm>
          <a:prstGeom prst="rect">
            <a:avLst/>
          </a:prstGeom>
        </p:spPr>
      </p:pic>
      <p:sp>
        <p:nvSpPr>
          <p:cNvPr id="72" name="모서리가 둥근 직사각형 71"/>
          <p:cNvSpPr/>
          <p:nvPr/>
        </p:nvSpPr>
        <p:spPr>
          <a:xfrm>
            <a:off x="6739667" y="2747333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</a:p>
        </p:txBody>
      </p:sp>
      <p:pic>
        <p:nvPicPr>
          <p:cNvPr id="73" name="그림 9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30689" y="2818807"/>
            <a:ext cx="131058" cy="128752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6739667" y="1905577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</a:p>
        </p:txBody>
      </p:sp>
      <p:pic>
        <p:nvPicPr>
          <p:cNvPr id="75" name="그림 9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30689" y="1977051"/>
            <a:ext cx="131058" cy="128752"/>
          </a:xfrm>
          <a:prstGeom prst="rect">
            <a:avLst/>
          </a:prstGeom>
        </p:spPr>
      </p:pic>
      <p:sp>
        <p:nvSpPr>
          <p:cNvPr id="76" name="모서리가 둥근 직사각형 75"/>
          <p:cNvSpPr/>
          <p:nvPr/>
        </p:nvSpPr>
        <p:spPr>
          <a:xfrm>
            <a:off x="6739667" y="2325696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</a:p>
        </p:txBody>
      </p:sp>
      <p:pic>
        <p:nvPicPr>
          <p:cNvPr id="77" name="그림 9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30689" y="2397170"/>
            <a:ext cx="131058" cy="128752"/>
          </a:xfrm>
          <a:prstGeom prst="rect">
            <a:avLst/>
          </a:prstGeom>
        </p:spPr>
      </p:pic>
      <p:sp>
        <p:nvSpPr>
          <p:cNvPr id="78" name="모서리가 둥근 직사각형 77"/>
          <p:cNvSpPr/>
          <p:nvPr/>
        </p:nvSpPr>
        <p:spPr>
          <a:xfrm>
            <a:off x="6739667" y="3572949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</a:p>
        </p:txBody>
      </p:sp>
      <p:pic>
        <p:nvPicPr>
          <p:cNvPr id="79" name="그림 9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30689" y="3644423"/>
            <a:ext cx="131058" cy="128752"/>
          </a:xfrm>
          <a:prstGeom prst="rect">
            <a:avLst/>
          </a:prstGeom>
        </p:spPr>
      </p:pic>
      <p:sp>
        <p:nvSpPr>
          <p:cNvPr id="80" name="모서리가 둥근 직사각형 79"/>
          <p:cNvSpPr/>
          <p:nvPr/>
        </p:nvSpPr>
        <p:spPr>
          <a:xfrm>
            <a:off x="1118236" y="1407432"/>
            <a:ext cx="6694315" cy="2509761"/>
          </a:xfrm>
          <a:prstGeom prst="roundRect">
            <a:avLst>
              <a:gd name="adj" fmla="val 10156"/>
            </a:avLst>
          </a:prstGeom>
          <a:noFill/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9936" y="4849178"/>
            <a:ext cx="8584808" cy="1862282"/>
          </a:xfrm>
          <a:prstGeom prst="rect">
            <a:avLst/>
          </a:prstGeom>
        </p:spPr>
      </p:pic>
      <p:sp>
        <p:nvSpPr>
          <p:cNvPr id="83" name="직사각형 82"/>
          <p:cNvSpPr/>
          <p:nvPr/>
        </p:nvSpPr>
        <p:spPr>
          <a:xfrm>
            <a:off x="3553995" y="4205866"/>
            <a:ext cx="396049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이전</a:t>
            </a:r>
          </a:p>
        </p:txBody>
      </p:sp>
      <p:sp>
        <p:nvSpPr>
          <p:cNvPr id="84" name="직사각형 83"/>
          <p:cNvSpPr/>
          <p:nvPr/>
        </p:nvSpPr>
        <p:spPr>
          <a:xfrm>
            <a:off x="4951545" y="4205866"/>
            <a:ext cx="396049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다음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4034630" y="4205866"/>
            <a:ext cx="216027" cy="216027"/>
          </a:xfrm>
          <a:prstGeom prst="rect">
            <a:avLst/>
          </a:prstGeom>
          <a:solidFill>
            <a:srgbClr val="3E6A2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1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4339430" y="4205866"/>
            <a:ext cx="216027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2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4634252" y="4205866"/>
            <a:ext cx="216027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3</a:t>
            </a:r>
          </a:p>
        </p:txBody>
      </p:sp>
      <p:graphicFrame>
        <p:nvGraphicFramePr>
          <p:cNvPr id="88" name="표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615940"/>
              </p:ext>
            </p:extLst>
          </p:nvPr>
        </p:nvGraphicFramePr>
        <p:xfrm>
          <a:off x="159936" y="195395"/>
          <a:ext cx="8600704" cy="8592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 err="1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  <a:latin typeface="맑은 고딕"/>
                        </a:rPr>
                        <a:t>정부지원 정책 제공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맑은 고딕"/>
                        </a:rPr>
                        <a:t>6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정부 지원 정책 클릭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0" name="모서리가 둥근 직사각형 89"/>
          <p:cNvSpPr/>
          <p:nvPr/>
        </p:nvSpPr>
        <p:spPr>
          <a:xfrm>
            <a:off x="6614393" y="1753499"/>
            <a:ext cx="1191164" cy="2180180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9" name="타원 88"/>
          <p:cNvSpPr/>
          <p:nvPr/>
        </p:nvSpPr>
        <p:spPr>
          <a:xfrm>
            <a:off x="6488378" y="1627483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160635"/>
              </p:ext>
            </p:extLst>
          </p:nvPr>
        </p:nvGraphicFramePr>
        <p:xfrm>
          <a:off x="8896079" y="195395"/>
          <a:ext cx="3164205" cy="15697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</a:rPr>
                        <a:t>정책 상세 내역 테이블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</a:rPr>
                        <a:t>클릭 시 모달 화면 제거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모달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 영역 외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클릭시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모달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 화면 제거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7" name="순서도: 처리 66"/>
          <p:cNvSpPr/>
          <p:nvPr/>
        </p:nvSpPr>
        <p:spPr>
          <a:xfrm>
            <a:off x="2266406" y="1766905"/>
            <a:ext cx="1096132" cy="340178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정부 지원 정책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111243" y="1415059"/>
            <a:ext cx="6694315" cy="2509761"/>
          </a:xfrm>
          <a:prstGeom prst="roundRect">
            <a:avLst>
              <a:gd name="adj" fmla="val 10156"/>
            </a:avLst>
          </a:prstGeom>
          <a:solidFill>
            <a:srgbClr val="E6F1D3">
              <a:alpha val="100000"/>
            </a:srgbClr>
          </a:solidFill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번호	시도	시군구		세부사업명		자세히보기</a:t>
            </a:r>
          </a:p>
        </p:txBody>
      </p:sp>
      <p:graphicFrame>
        <p:nvGraphicFramePr>
          <p:cNvPr id="69" name="표 68"/>
          <p:cNvGraphicFramePr>
            <a:graphicFrameLocks noGrp="1"/>
          </p:cNvGraphicFramePr>
          <p:nvPr/>
        </p:nvGraphicFramePr>
        <p:xfrm>
          <a:off x="1118236" y="1849019"/>
          <a:ext cx="6694314" cy="20846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20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7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4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27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88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18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나주시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청년후계농 지원 정책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17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나주시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농업후계농 지원 정책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16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목포시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2023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년 귀농인 정착 농업시설 지원 사업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15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익산시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귀농인 주택비 지원 사업 추가 모집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14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저라남도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전주시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주택 스리비 지원 사업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0" name="모서리가 둥근 직사각형 69"/>
          <p:cNvSpPr/>
          <p:nvPr/>
        </p:nvSpPr>
        <p:spPr>
          <a:xfrm>
            <a:off x="6739667" y="3176650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</a:p>
        </p:txBody>
      </p:sp>
      <p:pic>
        <p:nvPicPr>
          <p:cNvPr id="71" name="그림 9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30689" y="3248124"/>
            <a:ext cx="131058" cy="128752"/>
          </a:xfrm>
          <a:prstGeom prst="rect">
            <a:avLst/>
          </a:prstGeom>
        </p:spPr>
      </p:pic>
      <p:sp>
        <p:nvSpPr>
          <p:cNvPr id="72" name="모서리가 둥근 직사각형 71"/>
          <p:cNvSpPr/>
          <p:nvPr/>
        </p:nvSpPr>
        <p:spPr>
          <a:xfrm>
            <a:off x="6739667" y="2747333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</a:p>
        </p:txBody>
      </p:sp>
      <p:pic>
        <p:nvPicPr>
          <p:cNvPr id="73" name="그림 9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30689" y="2818807"/>
            <a:ext cx="131058" cy="128752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6739667" y="1905577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</a:p>
        </p:txBody>
      </p:sp>
      <p:pic>
        <p:nvPicPr>
          <p:cNvPr id="75" name="그림 9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30689" y="1977051"/>
            <a:ext cx="131058" cy="128752"/>
          </a:xfrm>
          <a:prstGeom prst="rect">
            <a:avLst/>
          </a:prstGeom>
        </p:spPr>
      </p:pic>
      <p:sp>
        <p:nvSpPr>
          <p:cNvPr id="76" name="모서리가 둥근 직사각형 75"/>
          <p:cNvSpPr/>
          <p:nvPr/>
        </p:nvSpPr>
        <p:spPr>
          <a:xfrm>
            <a:off x="6739667" y="2325696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</a:p>
        </p:txBody>
      </p:sp>
      <p:pic>
        <p:nvPicPr>
          <p:cNvPr id="77" name="그림 9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30689" y="2397170"/>
            <a:ext cx="131058" cy="128752"/>
          </a:xfrm>
          <a:prstGeom prst="rect">
            <a:avLst/>
          </a:prstGeom>
        </p:spPr>
      </p:pic>
      <p:sp>
        <p:nvSpPr>
          <p:cNvPr id="78" name="모서리가 둥근 직사각형 77"/>
          <p:cNvSpPr/>
          <p:nvPr/>
        </p:nvSpPr>
        <p:spPr>
          <a:xfrm>
            <a:off x="6739667" y="3572949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</a:p>
        </p:txBody>
      </p:sp>
      <p:pic>
        <p:nvPicPr>
          <p:cNvPr id="79" name="그림 9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30689" y="3644423"/>
            <a:ext cx="131058" cy="128752"/>
          </a:xfrm>
          <a:prstGeom prst="rect">
            <a:avLst/>
          </a:prstGeom>
        </p:spPr>
      </p:pic>
      <p:sp>
        <p:nvSpPr>
          <p:cNvPr id="80" name="모서리가 둥근 직사각형 79"/>
          <p:cNvSpPr/>
          <p:nvPr/>
        </p:nvSpPr>
        <p:spPr>
          <a:xfrm>
            <a:off x="1118236" y="1407432"/>
            <a:ext cx="6694315" cy="2509761"/>
          </a:xfrm>
          <a:prstGeom prst="roundRect">
            <a:avLst>
              <a:gd name="adj" fmla="val 10156"/>
            </a:avLst>
          </a:prstGeom>
          <a:noFill/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9936" y="4849178"/>
            <a:ext cx="8584808" cy="1862282"/>
          </a:xfrm>
          <a:prstGeom prst="rect">
            <a:avLst/>
          </a:prstGeom>
        </p:spPr>
      </p:pic>
      <p:sp>
        <p:nvSpPr>
          <p:cNvPr id="83" name="직사각형 82"/>
          <p:cNvSpPr/>
          <p:nvPr/>
        </p:nvSpPr>
        <p:spPr>
          <a:xfrm>
            <a:off x="3553995" y="4205866"/>
            <a:ext cx="396049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이전</a:t>
            </a:r>
          </a:p>
        </p:txBody>
      </p:sp>
      <p:sp>
        <p:nvSpPr>
          <p:cNvPr id="84" name="직사각형 83"/>
          <p:cNvSpPr/>
          <p:nvPr/>
        </p:nvSpPr>
        <p:spPr>
          <a:xfrm>
            <a:off x="4951545" y="4205866"/>
            <a:ext cx="396049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다음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4034630" y="4205866"/>
            <a:ext cx="216027" cy="216027"/>
          </a:xfrm>
          <a:prstGeom prst="rect">
            <a:avLst/>
          </a:prstGeom>
          <a:solidFill>
            <a:srgbClr val="3E6A2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1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4339430" y="4205866"/>
            <a:ext cx="216027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2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4634252" y="4205866"/>
            <a:ext cx="216027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3</a:t>
            </a:r>
          </a:p>
        </p:txBody>
      </p:sp>
      <p:graphicFrame>
        <p:nvGraphicFramePr>
          <p:cNvPr id="88" name="표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510065"/>
              </p:ext>
            </p:extLst>
          </p:nvPr>
        </p:nvGraphicFramePr>
        <p:xfrm>
          <a:off x="159936" y="195395"/>
          <a:ext cx="8600704" cy="8592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 err="1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  <a:latin typeface="맑은 고딕"/>
                        </a:rPr>
                        <a:t>정부지원 정책 상세 정보 제공 모달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맑은 고딕"/>
                        </a:rPr>
                        <a:t>6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정부 지원 정책 화면 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 자세히 보기 클릭 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1200" b="1" dirty="0" err="1">
                          <a:solidFill>
                            <a:schemeClr val="dk1"/>
                          </a:solidFill>
                          <a:latin typeface="맑은 고딕"/>
                        </a:rPr>
                        <a:t>모달</a:t>
                      </a:r>
                      <a:endParaRPr lang="ko-KR" altLang="en-US" sz="1200" b="1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9" name="순서도: 처리 88"/>
          <p:cNvSpPr/>
          <p:nvPr/>
        </p:nvSpPr>
        <p:spPr>
          <a:xfrm>
            <a:off x="158504" y="1182709"/>
            <a:ext cx="8577880" cy="5519227"/>
          </a:xfrm>
          <a:prstGeom prst="flowChartProcess">
            <a:avLst/>
          </a:prstGeom>
          <a:solidFill>
            <a:srgbClr val="B2B2B2">
              <a:alpha val="87840"/>
            </a:srgbClr>
          </a:solidFill>
          <a:ln w="19050" cap="flat" cmpd="sng" algn="ctr">
            <a:solidFill>
              <a:srgbClr val="565656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0" name="모서리가 둥근 직사각형 61"/>
          <p:cNvSpPr/>
          <p:nvPr/>
        </p:nvSpPr>
        <p:spPr>
          <a:xfrm>
            <a:off x="2038059" y="2049595"/>
            <a:ext cx="4909038" cy="3363057"/>
          </a:xfrm>
          <a:prstGeom prst="roundRect">
            <a:avLst>
              <a:gd name="adj" fmla="val 7291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graphicFrame>
        <p:nvGraphicFramePr>
          <p:cNvPr id="91" name="표 90"/>
          <p:cNvGraphicFramePr/>
          <p:nvPr/>
        </p:nvGraphicFramePr>
        <p:xfrm>
          <a:off x="2601801" y="2809422"/>
          <a:ext cx="3781554" cy="227532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56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5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지원 대상 및</a:t>
                      </a:r>
                    </a:p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자격조건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만 </a:t>
                      </a:r>
                      <a:r>
                        <a:rPr kumimoji="0" lang="en-US" altLang="ko-KR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40</a:t>
                      </a: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세 미만 청년농업인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81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사업내용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영농정착지원금 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81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지원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독립경영 </a:t>
                      </a:r>
                      <a:r>
                        <a:rPr kumimoji="0" lang="en-US" altLang="ko-KR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년차 </a:t>
                      </a:r>
                      <a:r>
                        <a:rPr kumimoji="0" lang="en-US" altLang="ko-KR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~</a:t>
                      </a: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kumimoji="0" lang="en-US" altLang="ko-KR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년차 차등 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81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증빙서류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신청서</a:t>
                      </a:r>
                      <a:r>
                        <a:rPr kumimoji="0" lang="en-US" altLang="ko-KR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 사업계획서</a:t>
                      </a:r>
                      <a:r>
                        <a:rPr kumimoji="0" lang="en-US" altLang="ko-KR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 교육실적 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81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사업량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예산배정 한도 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81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접수 및 문의처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농정과</a:t>
                      </a:r>
                      <a:r>
                        <a:rPr kumimoji="0" lang="en-US" altLang="ko-KR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(339-7432)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2" name="순서도: 처리 91"/>
          <p:cNvSpPr/>
          <p:nvPr/>
        </p:nvSpPr>
        <p:spPr>
          <a:xfrm>
            <a:off x="3234696" y="2188881"/>
            <a:ext cx="2447409" cy="468923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정책 세부 내역</a:t>
            </a:r>
          </a:p>
        </p:txBody>
      </p:sp>
      <p:sp>
        <p:nvSpPr>
          <p:cNvPr id="93" name="타원 64"/>
          <p:cNvSpPr/>
          <p:nvPr/>
        </p:nvSpPr>
        <p:spPr>
          <a:xfrm>
            <a:off x="2174443" y="2014499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한컴 바겐세일 B"/>
                <a:ea typeface="한컴 바겐세일 B"/>
              </a:rPr>
              <a:t>1</a:t>
            </a:r>
          </a:p>
        </p:txBody>
      </p:sp>
      <p:sp>
        <p:nvSpPr>
          <p:cNvPr id="94" name="순서도: 처리 93"/>
          <p:cNvSpPr/>
          <p:nvPr/>
        </p:nvSpPr>
        <p:spPr>
          <a:xfrm>
            <a:off x="6474070" y="2224868"/>
            <a:ext cx="252031" cy="252031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X</a:t>
            </a:r>
          </a:p>
        </p:txBody>
      </p:sp>
      <p:sp>
        <p:nvSpPr>
          <p:cNvPr id="95" name="타원 64"/>
          <p:cNvSpPr/>
          <p:nvPr/>
        </p:nvSpPr>
        <p:spPr>
          <a:xfrm>
            <a:off x="6214837" y="2014499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한컴 바겐세일 B"/>
                <a:ea typeface="한컴 바겐세일 B"/>
              </a:rPr>
              <a:t>2</a:t>
            </a:r>
          </a:p>
        </p:txBody>
      </p:sp>
      <p:sp>
        <p:nvSpPr>
          <p:cNvPr id="96" name="타원 64"/>
          <p:cNvSpPr/>
          <p:nvPr/>
        </p:nvSpPr>
        <p:spPr>
          <a:xfrm>
            <a:off x="8237741" y="1339070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한컴 바겐세일 B"/>
                <a:ea typeface="한컴 바겐세일 B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168185"/>
              </p:ext>
            </p:extLst>
          </p:nvPr>
        </p:nvGraphicFramePr>
        <p:xfrm>
          <a:off x="159936" y="195395"/>
          <a:ext cx="8600704" cy="8592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 err="1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  <a:latin typeface="맑은 고딕"/>
                        </a:rPr>
                        <a:t>정부지원 정책 제공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맑은 고딕"/>
                        </a:rPr>
                        <a:t>6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정부 지원 정책 클릭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322967"/>
              </p:ext>
            </p:extLst>
          </p:nvPr>
        </p:nvGraphicFramePr>
        <p:xfrm>
          <a:off x="8896079" y="195395"/>
          <a:ext cx="3164205" cy="17983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시도와 시군구 각각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원하는 사업명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선택한 지역의 검색한 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사업명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 키워드가 들어간 정부지원 정책만 표시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" name="순서도: 처리 8"/>
          <p:cNvSpPr/>
          <p:nvPr/>
        </p:nvSpPr>
        <p:spPr>
          <a:xfrm>
            <a:off x="159936" y="1192234"/>
            <a:ext cx="73327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WYC</a:t>
            </a: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3" name="순서도: 처리 12"/>
          <p:cNvSpPr/>
          <p:nvPr/>
        </p:nvSpPr>
        <p:spPr>
          <a:xfrm>
            <a:off x="4422018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315574" y="1906675"/>
            <a:ext cx="2212888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정부 지원 정책들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78227" y="2769948"/>
            <a:ext cx="2538432" cy="271714"/>
          </a:xfrm>
          <a:prstGeom prst="rect">
            <a:avLst/>
          </a:prstGeom>
        </p:spPr>
      </p:pic>
      <p:sp>
        <p:nvSpPr>
          <p:cNvPr id="18" name="순서도: 처리 17"/>
          <p:cNvSpPr/>
          <p:nvPr/>
        </p:nvSpPr>
        <p:spPr>
          <a:xfrm>
            <a:off x="3897012" y="2754766"/>
            <a:ext cx="1096132" cy="340178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정부 지원 정책</a:t>
            </a:r>
          </a:p>
        </p:txBody>
      </p:sp>
      <p:sp>
        <p:nvSpPr>
          <p:cNvPr id="19" name="순서도: 처리 18"/>
          <p:cNvSpPr/>
          <p:nvPr/>
        </p:nvSpPr>
        <p:spPr>
          <a:xfrm>
            <a:off x="3021456" y="3037794"/>
            <a:ext cx="2904394" cy="782410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전라남도 정부지원 정책을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검색해보세요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.</a:t>
            </a:r>
          </a:p>
        </p:txBody>
      </p:sp>
      <p:sp>
        <p:nvSpPr>
          <p:cNvPr id="23" name="순서도: 처리 22"/>
          <p:cNvSpPr/>
          <p:nvPr/>
        </p:nvSpPr>
        <p:spPr>
          <a:xfrm>
            <a:off x="1191984" y="3966412"/>
            <a:ext cx="1809965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전라남도                              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∨</a:t>
            </a:r>
          </a:p>
        </p:txBody>
      </p:sp>
      <p:sp>
        <p:nvSpPr>
          <p:cNvPr id="25" name="순서도: 처리 24"/>
          <p:cNvSpPr/>
          <p:nvPr/>
        </p:nvSpPr>
        <p:spPr>
          <a:xfrm>
            <a:off x="6725618" y="3985280"/>
            <a:ext cx="1139925" cy="288036"/>
          </a:xfrm>
          <a:prstGeom prst="flowChartProcess">
            <a:avLst/>
          </a:prstGeom>
          <a:noFill/>
          <a:ln w="19050" cap="flat" cmpd="sng" algn="ctr">
            <a:solidFill>
              <a:srgbClr val="93CF6E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검색</a:t>
            </a:r>
          </a:p>
        </p:txBody>
      </p:sp>
      <p:sp>
        <p:nvSpPr>
          <p:cNvPr id="26" name="순서도: 처리 25"/>
          <p:cNvSpPr/>
          <p:nvPr/>
        </p:nvSpPr>
        <p:spPr>
          <a:xfrm>
            <a:off x="2992100" y="3966412"/>
            <a:ext cx="1809965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나주시                                   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∨</a:t>
            </a:r>
          </a:p>
        </p:txBody>
      </p:sp>
      <p:sp>
        <p:nvSpPr>
          <p:cNvPr id="27" name="순서도: 처리 26"/>
          <p:cNvSpPr/>
          <p:nvPr/>
        </p:nvSpPr>
        <p:spPr>
          <a:xfrm>
            <a:off x="1191984" y="4254449"/>
            <a:ext cx="3600450" cy="36004"/>
          </a:xfrm>
          <a:prstGeom prst="flowChartProcess">
            <a:avLst/>
          </a:prstGeom>
          <a:solidFill>
            <a:srgbClr val="93CF6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71226" y="3671449"/>
            <a:ext cx="2725855" cy="299239"/>
          </a:xfrm>
          <a:prstGeom prst="rect">
            <a:avLst/>
          </a:prstGeom>
          <a:noFill/>
          <a:effectLst>
            <a:softEdge rad="44450"/>
          </a:effectLst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759E31"/>
                </a:solidFill>
                <a:latin typeface="맑은 고딕"/>
              </a:rPr>
              <a:t>지원 정책 검색</a:t>
            </a:r>
          </a:p>
        </p:txBody>
      </p:sp>
      <p:sp>
        <p:nvSpPr>
          <p:cNvPr id="33" name="순서도: 처리 32"/>
          <p:cNvSpPr/>
          <p:nvPr/>
        </p:nvSpPr>
        <p:spPr>
          <a:xfrm>
            <a:off x="5274709" y="4245972"/>
            <a:ext cx="1440180" cy="36004"/>
          </a:xfrm>
          <a:prstGeom prst="flowChartProcess">
            <a:avLst/>
          </a:prstGeom>
          <a:solidFill>
            <a:srgbClr val="93CF6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4" name="순서도: 처리 33"/>
          <p:cNvSpPr/>
          <p:nvPr/>
        </p:nvSpPr>
        <p:spPr>
          <a:xfrm>
            <a:off x="5274709" y="3957935"/>
            <a:ext cx="1440180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청년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3107484" y="4469890"/>
            <a:ext cx="1579196" cy="180022"/>
          </a:xfrm>
          <a:prstGeom prst="rect">
            <a:avLst/>
          </a:prstGeom>
          <a:solidFill>
            <a:srgbClr val="0000CF">
              <a:alpha val="6784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1262508" y="4469890"/>
            <a:ext cx="1579196" cy="180022"/>
          </a:xfrm>
          <a:prstGeom prst="rect">
            <a:avLst/>
          </a:prstGeom>
          <a:solidFill>
            <a:srgbClr val="0000CF">
              <a:alpha val="6784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262508" y="4290453"/>
            <a:ext cx="1579195" cy="718917"/>
          </a:xfrm>
          <a:prstGeom prst="rect">
            <a:avLst/>
          </a:prstGeom>
          <a:noFill/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시도선택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전라남도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전라북도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충청남도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3107484" y="4290453"/>
            <a:ext cx="1579195" cy="718917"/>
          </a:xfrm>
          <a:prstGeom prst="rect">
            <a:avLst/>
          </a:prstGeom>
          <a:noFill/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시군구 선택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나주시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광양시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장성군</a:t>
            </a:r>
          </a:p>
        </p:txBody>
      </p:sp>
      <p:sp>
        <p:nvSpPr>
          <p:cNvPr id="75" name="타원 74"/>
          <p:cNvSpPr/>
          <p:nvPr/>
        </p:nvSpPr>
        <p:spPr>
          <a:xfrm>
            <a:off x="3072473" y="4433886"/>
            <a:ext cx="1612668" cy="252031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1171227" y="4397881"/>
            <a:ext cx="1612668" cy="252031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1065968" y="3877267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106" name="타원 105"/>
          <p:cNvSpPr/>
          <p:nvPr/>
        </p:nvSpPr>
        <p:spPr>
          <a:xfrm>
            <a:off x="5055558" y="3821069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107" name="타원 106"/>
          <p:cNvSpPr/>
          <p:nvPr/>
        </p:nvSpPr>
        <p:spPr>
          <a:xfrm>
            <a:off x="6698549" y="3821069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108" name="순서도: 처리 107"/>
          <p:cNvSpPr/>
          <p:nvPr/>
        </p:nvSpPr>
        <p:spPr>
          <a:xfrm>
            <a:off x="2428061" y="6012896"/>
            <a:ext cx="1096132" cy="340178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정부 지원 정책</a:t>
            </a: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1272898" y="5661050"/>
            <a:ext cx="6694315" cy="850892"/>
          </a:xfrm>
          <a:prstGeom prst="roundRect">
            <a:avLst>
              <a:gd name="adj" fmla="val 10156"/>
            </a:avLst>
          </a:prstGeom>
          <a:solidFill>
            <a:srgbClr val="E6F1D3">
              <a:alpha val="100000"/>
            </a:srgbClr>
          </a:solidFill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번호	시도	시군구		세부사업명		자세히보기</a:t>
            </a:r>
          </a:p>
        </p:txBody>
      </p:sp>
      <p:graphicFrame>
        <p:nvGraphicFramePr>
          <p:cNvPr id="110" name="표 109"/>
          <p:cNvGraphicFramePr>
            <a:graphicFrameLocks noGrp="1"/>
          </p:cNvGraphicFramePr>
          <p:nvPr/>
        </p:nvGraphicFramePr>
        <p:xfrm>
          <a:off x="1279892" y="6095010"/>
          <a:ext cx="6694314" cy="41693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20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7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4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27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88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나주시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청년후계농 지원 정책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1" name="모서리가 둥근 직사각형 110"/>
          <p:cNvSpPr/>
          <p:nvPr/>
        </p:nvSpPr>
        <p:spPr>
          <a:xfrm>
            <a:off x="6901322" y="6151568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</a:p>
        </p:txBody>
      </p:sp>
      <p:pic>
        <p:nvPicPr>
          <p:cNvPr id="112" name="그림 9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992344" y="6223042"/>
            <a:ext cx="131058" cy="128752"/>
          </a:xfrm>
          <a:prstGeom prst="rect">
            <a:avLst/>
          </a:prstGeom>
        </p:spPr>
      </p:pic>
      <p:sp>
        <p:nvSpPr>
          <p:cNvPr id="113" name="모서리가 둥근 직사각형 112"/>
          <p:cNvSpPr/>
          <p:nvPr/>
        </p:nvSpPr>
        <p:spPr>
          <a:xfrm>
            <a:off x="1279891" y="5653423"/>
            <a:ext cx="6694315" cy="858520"/>
          </a:xfrm>
          <a:prstGeom prst="roundRect">
            <a:avLst>
              <a:gd name="adj" fmla="val 10156"/>
            </a:avLst>
          </a:prstGeom>
          <a:noFill/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262508" y="5343086"/>
            <a:ext cx="2725855" cy="300812"/>
          </a:xfrm>
          <a:prstGeom prst="rect">
            <a:avLst/>
          </a:prstGeom>
          <a:noFill/>
          <a:effectLst>
            <a:softEdge rad="44450"/>
          </a:effectLst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지자체별 지원 정책 검색</a:t>
            </a:r>
          </a:p>
        </p:txBody>
      </p:sp>
      <p:sp>
        <p:nvSpPr>
          <p:cNvPr id="115" name="타원 114"/>
          <p:cNvSpPr/>
          <p:nvPr/>
        </p:nvSpPr>
        <p:spPr>
          <a:xfrm>
            <a:off x="5264365" y="3913425"/>
            <a:ext cx="528194" cy="332545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415569"/>
              </p:ext>
            </p:extLst>
          </p:nvPr>
        </p:nvGraphicFramePr>
        <p:xfrm>
          <a:off x="159936" y="195395"/>
          <a:ext cx="8600704" cy="8592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 err="1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100">
                          <a:solidFill>
                            <a:schemeClr val="dk1"/>
                          </a:solidFill>
                          <a:latin typeface="맑은 고딕"/>
                        </a:rPr>
                        <a:t>거주지 현황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맑은 고딕"/>
                        </a:rPr>
                        <a:t>7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커뮤니티 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 농지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거주지 현황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683116"/>
              </p:ext>
            </p:extLst>
          </p:nvPr>
        </p:nvGraphicFramePr>
        <p:xfrm>
          <a:off x="8896079" y="195395"/>
          <a:ext cx="3164205" cy="23418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</a:rPr>
                        <a:t>거주지 현황 클릭시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검색할 시도 선택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검색할 시군구 선택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선택한 지역을 검색하는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5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지역별 농지 및 거주지 현황을 보여주는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" name="순서도: 처리 8"/>
          <p:cNvSpPr/>
          <p:nvPr/>
        </p:nvSpPr>
        <p:spPr>
          <a:xfrm>
            <a:off x="159936" y="1192234"/>
            <a:ext cx="73327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WYC</a:t>
            </a: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93CF6E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93CF6E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3" name="순서도: 처리 12"/>
          <p:cNvSpPr/>
          <p:nvPr/>
        </p:nvSpPr>
        <p:spPr>
          <a:xfrm>
            <a:off x="4422018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247328" y="1906675"/>
            <a:ext cx="2425919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농지</a:t>
            </a:r>
            <a:r>
              <a:rPr kumimoji="0" lang="en-US" altLang="ko-KR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&amp;</a:t>
            </a: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거주지 현황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78227" y="2769948"/>
            <a:ext cx="2538432" cy="271714"/>
          </a:xfrm>
          <a:prstGeom prst="rect">
            <a:avLst/>
          </a:prstGeom>
        </p:spPr>
      </p:pic>
      <p:sp>
        <p:nvSpPr>
          <p:cNvPr id="18" name="순서도: 처리 17"/>
          <p:cNvSpPr/>
          <p:nvPr/>
        </p:nvSpPr>
        <p:spPr>
          <a:xfrm>
            <a:off x="3897012" y="2754766"/>
            <a:ext cx="1096132" cy="340178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3E6B23"/>
                </a:solidFill>
                <a:latin typeface="맑은 고딕"/>
              </a:rPr>
              <a:t>농지</a:t>
            </a:r>
            <a:r>
              <a:rPr kumimoji="0" lang="en-US" altLang="ko-KR" sz="900" b="1" i="0" u="none" strike="noStrike" kern="1200" cap="none" spc="0" normalizeH="0" baseline="0">
                <a:solidFill>
                  <a:srgbClr val="3E6B23"/>
                </a:solidFill>
                <a:latin typeface="맑은 고딕"/>
                <a:cs typeface="맑은 고딕"/>
              </a:rPr>
              <a:t>&amp;</a:t>
            </a:r>
            <a:r>
              <a:rPr kumimoji="0" lang="ko-KR" altLang="en-US" sz="900" b="1" i="0" u="none" strike="noStrike" kern="1200" cap="none" spc="0" normalizeH="0" baseline="0">
                <a:solidFill>
                  <a:srgbClr val="3E6B23"/>
                </a:solidFill>
                <a:latin typeface="맑은 고딕"/>
              </a:rPr>
              <a:t>거주지현황</a:t>
            </a:r>
          </a:p>
        </p:txBody>
      </p:sp>
      <p:sp>
        <p:nvSpPr>
          <p:cNvPr id="19" name="순서도: 처리 18"/>
          <p:cNvSpPr/>
          <p:nvPr/>
        </p:nvSpPr>
        <p:spPr>
          <a:xfrm>
            <a:off x="3127289" y="3037794"/>
            <a:ext cx="2632252" cy="782410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농지 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&amp;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거주지 현황을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검색 해보세요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.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7139272" y="1477436"/>
            <a:ext cx="1296162" cy="487058"/>
          </a:xfrm>
          <a:prstGeom prst="roundRect">
            <a:avLst>
              <a:gd name="adj" fmla="val 16667"/>
            </a:avLst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농지 </a:t>
            </a:r>
            <a:r>
              <a:rPr kumimoji="0" lang="en-US" altLang="ko-KR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&amp;</a:t>
            </a: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거주지 현황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지역축제 </a:t>
            </a:r>
            <a:r>
              <a:rPr kumimoji="0" lang="en-US" altLang="ko-KR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&amp; </a:t>
            </a: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문화행사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귀농 성공사례</a:t>
            </a:r>
          </a:p>
        </p:txBody>
      </p:sp>
      <p:sp>
        <p:nvSpPr>
          <p:cNvPr id="26" name="순서도: 처리 25"/>
          <p:cNvSpPr/>
          <p:nvPr/>
        </p:nvSpPr>
        <p:spPr>
          <a:xfrm>
            <a:off x="1293184" y="4073964"/>
            <a:ext cx="1809965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시도 선택                              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∨</a:t>
            </a:r>
          </a:p>
        </p:txBody>
      </p:sp>
      <p:sp>
        <p:nvSpPr>
          <p:cNvPr id="27" name="순서도: 처리 26"/>
          <p:cNvSpPr/>
          <p:nvPr/>
        </p:nvSpPr>
        <p:spPr>
          <a:xfrm>
            <a:off x="6700802" y="4092832"/>
            <a:ext cx="1265941" cy="288036"/>
          </a:xfrm>
          <a:prstGeom prst="flowChartProcess">
            <a:avLst/>
          </a:prstGeom>
          <a:noFill/>
          <a:ln w="19050" cap="flat" cmpd="sng" algn="ctr">
            <a:solidFill>
              <a:srgbClr val="93CF6E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검색</a:t>
            </a:r>
          </a:p>
        </p:txBody>
      </p:sp>
      <p:sp>
        <p:nvSpPr>
          <p:cNvPr id="28" name="순서도: 처리 27"/>
          <p:cNvSpPr/>
          <p:nvPr/>
        </p:nvSpPr>
        <p:spPr>
          <a:xfrm>
            <a:off x="3093301" y="4073964"/>
            <a:ext cx="1809965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시군구 선택                         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∨</a:t>
            </a:r>
          </a:p>
        </p:txBody>
      </p:sp>
      <p:sp>
        <p:nvSpPr>
          <p:cNvPr id="29" name="순서도: 처리 28"/>
          <p:cNvSpPr/>
          <p:nvPr/>
        </p:nvSpPr>
        <p:spPr>
          <a:xfrm>
            <a:off x="1293184" y="4362001"/>
            <a:ext cx="3600450" cy="36004"/>
          </a:xfrm>
          <a:prstGeom prst="flowChartProcess">
            <a:avLst/>
          </a:prstGeom>
          <a:solidFill>
            <a:srgbClr val="93CF6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167169" y="3947085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31" name="타원 30"/>
          <p:cNvSpPr/>
          <p:nvPr/>
        </p:nvSpPr>
        <p:spPr>
          <a:xfrm>
            <a:off x="3052211" y="3947084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32" name="타원 31"/>
          <p:cNvSpPr/>
          <p:nvPr/>
        </p:nvSpPr>
        <p:spPr>
          <a:xfrm>
            <a:off x="6574786" y="3966816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272428" y="3779001"/>
            <a:ext cx="2725855" cy="298848"/>
          </a:xfrm>
          <a:prstGeom prst="rect">
            <a:avLst/>
          </a:prstGeom>
          <a:noFill/>
          <a:effectLst>
            <a:softEdge rad="44450"/>
          </a:effectLst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759E31"/>
                </a:solidFill>
                <a:latin typeface="맑은 고딕"/>
              </a:rPr>
              <a:t>지원 정책 검색</a:t>
            </a:r>
          </a:p>
        </p:txBody>
      </p:sp>
      <p:sp>
        <p:nvSpPr>
          <p:cNvPr id="36" name="타원 35"/>
          <p:cNvSpPr/>
          <p:nvPr/>
        </p:nvSpPr>
        <p:spPr>
          <a:xfrm>
            <a:off x="7217364" y="1477436"/>
            <a:ext cx="916630" cy="243529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7057873" y="1358647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93184" y="4626878"/>
            <a:ext cx="2725855" cy="298848"/>
          </a:xfrm>
          <a:prstGeom prst="rect">
            <a:avLst/>
          </a:prstGeom>
          <a:noFill/>
          <a:effectLst>
            <a:softEdge rad="44450"/>
          </a:effectLst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지역별 농지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/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거주지 현황</a:t>
            </a:r>
          </a:p>
        </p:txBody>
      </p:sp>
      <p:sp>
        <p:nvSpPr>
          <p:cNvPr id="53" name="순서도: 처리 52"/>
          <p:cNvSpPr/>
          <p:nvPr/>
        </p:nvSpPr>
        <p:spPr>
          <a:xfrm>
            <a:off x="2448347" y="5378548"/>
            <a:ext cx="1096132" cy="340178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정부 지원 정책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1293184" y="5026702"/>
            <a:ext cx="6694315" cy="1684758"/>
          </a:xfrm>
          <a:prstGeom prst="roundRect">
            <a:avLst>
              <a:gd name="adj" fmla="val 10156"/>
            </a:avLst>
          </a:prstGeom>
          <a:solidFill>
            <a:srgbClr val="E6F1D3">
              <a:alpha val="100000"/>
            </a:srgbClr>
          </a:solidFill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용지 종류		주소		면적	세지목	매매</a:t>
            </a:r>
            <a:r>
              <a:rPr kumimoji="0" lang="en-US" altLang="ko-KR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임대가</a:t>
            </a:r>
          </a:p>
        </p:txBody>
      </p:sp>
      <p:graphicFrame>
        <p:nvGraphicFramePr>
          <p:cNvPr id="55" name="표 54"/>
          <p:cNvGraphicFramePr>
            <a:graphicFrameLocks noGrp="1"/>
          </p:cNvGraphicFramePr>
          <p:nvPr/>
        </p:nvGraphicFramePr>
        <p:xfrm>
          <a:off x="1296549" y="5460663"/>
          <a:ext cx="6690949" cy="125079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8489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2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33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주택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/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농지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 나주시 청계면 월선리 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695-1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349m</a:t>
                      </a:r>
                      <a:r>
                        <a:rPr lang="en-US" altLang="ko-KR" sz="1000" b="0" baseline="300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10,000,000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주택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/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농지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 무안군 청계면 청계리 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123-33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1000m</a:t>
                      </a:r>
                      <a:r>
                        <a:rPr lang="en-US" altLang="ko-KR" sz="1000" b="0" baseline="300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5,000,000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주택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/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농지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 나주시 나주면 나주리 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41-2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780m</a:t>
                      </a:r>
                      <a:r>
                        <a:rPr lang="en-US" altLang="ko-KR" sz="1000" b="0" baseline="300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7,000,000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2" name="타원 61"/>
          <p:cNvSpPr/>
          <p:nvPr/>
        </p:nvSpPr>
        <p:spPr>
          <a:xfrm>
            <a:off x="1170533" y="4900687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5</a:t>
            </a:r>
          </a:p>
        </p:txBody>
      </p:sp>
      <p:sp>
        <p:nvSpPr>
          <p:cNvPr id="64" name="모서리가 둥근 직사각형 63"/>
          <p:cNvSpPr/>
          <p:nvPr/>
        </p:nvSpPr>
        <p:spPr>
          <a:xfrm>
            <a:off x="6743223" y="5523614"/>
            <a:ext cx="396049" cy="252031"/>
          </a:xfrm>
          <a:prstGeom prst="roundRect">
            <a:avLst>
              <a:gd name="adj" fmla="val 16667"/>
            </a:avLst>
          </a:prstGeom>
          <a:solidFill>
            <a:srgbClr val="0000F3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700" b="1"/>
              <a:t>매매</a:t>
            </a:r>
          </a:p>
        </p:txBody>
      </p:sp>
      <p:sp>
        <p:nvSpPr>
          <p:cNvPr id="65" name="모서리가 둥근 직사각형 64"/>
          <p:cNvSpPr/>
          <p:nvPr/>
        </p:nvSpPr>
        <p:spPr>
          <a:xfrm>
            <a:off x="6743223" y="5960046"/>
            <a:ext cx="396049" cy="252031"/>
          </a:xfrm>
          <a:prstGeom prst="roundRect">
            <a:avLst>
              <a:gd name="adj" fmla="val 16667"/>
            </a:avLst>
          </a:prstGeom>
          <a:solidFill>
            <a:srgbClr val="0000F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" b="1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매매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6743222" y="6392754"/>
            <a:ext cx="396049" cy="252031"/>
          </a:xfrm>
          <a:prstGeom prst="roundRect">
            <a:avLst>
              <a:gd name="adj" fmla="val 16667"/>
            </a:avLst>
          </a:prstGeom>
          <a:solidFill>
            <a:srgbClr val="0000F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" b="1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매매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923302"/>
              </p:ext>
            </p:extLst>
          </p:nvPr>
        </p:nvGraphicFramePr>
        <p:xfrm>
          <a:off x="8896079" y="195395"/>
          <a:ext cx="3164205" cy="858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6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각 행 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클릭시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 상세정보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4493881"/>
            <a:ext cx="8584808" cy="2217579"/>
          </a:xfrm>
          <a:prstGeom prst="rect">
            <a:avLst/>
          </a:prstGeom>
        </p:spPr>
      </p:pic>
      <p:sp>
        <p:nvSpPr>
          <p:cNvPr id="84" name="순서도: 처리 83"/>
          <p:cNvSpPr/>
          <p:nvPr/>
        </p:nvSpPr>
        <p:spPr>
          <a:xfrm>
            <a:off x="2261369" y="1100594"/>
            <a:ext cx="1096132" cy="340178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정부 지원 정책</a:t>
            </a:r>
          </a:p>
        </p:txBody>
      </p:sp>
      <p:graphicFrame>
        <p:nvGraphicFramePr>
          <p:cNvPr id="86" name="표 85"/>
          <p:cNvGraphicFramePr>
            <a:graphicFrameLocks noGrp="1"/>
          </p:cNvGraphicFramePr>
          <p:nvPr/>
        </p:nvGraphicFramePr>
        <p:xfrm>
          <a:off x="1113200" y="1182709"/>
          <a:ext cx="6694175" cy="206817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938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8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35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3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363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주택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/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농지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 나주시 청계면 월선리 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695-1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349m</a:t>
                      </a:r>
                      <a:r>
                        <a:rPr kumimoji="0" lang="en-US" altLang="ko-KR" sz="1000" b="0" i="0" u="none" strike="noStrike" kern="1200" cap="none" normalizeH="0" baseline="300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10,000,000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63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주택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/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농지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 무안군 청계면 청계리 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123-33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1000m</a:t>
                      </a:r>
                      <a:r>
                        <a:rPr kumimoji="0" lang="en-US" altLang="ko-KR" sz="1000" b="0" i="0" u="none" strike="noStrike" kern="1200" cap="none" normalizeH="0" baseline="300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5,000,000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63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주택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/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농지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 나주시 나주면 나주리 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41-2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780m</a:t>
                      </a:r>
                      <a:r>
                        <a:rPr kumimoji="0" lang="en-US" altLang="ko-KR" sz="1000" b="0" i="0" u="none" strike="noStrike" kern="1200" cap="none" normalizeH="0" baseline="300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7,000,000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63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주택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/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농지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 익산시 익산면 익산리 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231-22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850m</a:t>
                      </a:r>
                      <a:r>
                        <a:rPr kumimoji="0" lang="en-US" altLang="ko-KR" sz="1000" b="0" i="0" u="none" strike="noStrike" kern="1200" cap="none" normalizeH="0" baseline="300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8,000,000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363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주택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/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농지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 목포시 목포면 목포리 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11-1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1000m</a:t>
                      </a:r>
                      <a:r>
                        <a:rPr kumimoji="0" lang="en-US" altLang="ko-KR" sz="1000" b="0" i="0" u="none" strike="noStrike" kern="1200" cap="none" normalizeH="0" baseline="300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5,000,000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7" name="모서리가 둥근 직사각형 86"/>
          <p:cNvSpPr/>
          <p:nvPr/>
        </p:nvSpPr>
        <p:spPr>
          <a:xfrm>
            <a:off x="1113199" y="1182709"/>
            <a:ext cx="6694315" cy="2068173"/>
          </a:xfrm>
          <a:prstGeom prst="roundRect">
            <a:avLst>
              <a:gd name="adj" fmla="val 10156"/>
            </a:avLst>
          </a:prstGeom>
          <a:noFill/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6591419" y="1231165"/>
            <a:ext cx="396049" cy="252031"/>
          </a:xfrm>
          <a:prstGeom prst="roundRect">
            <a:avLst>
              <a:gd name="adj" fmla="val 16667"/>
            </a:avLst>
          </a:prstGeom>
          <a:solidFill>
            <a:srgbClr val="0000F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" b="1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매매</a:t>
            </a:r>
          </a:p>
        </p:txBody>
      </p:sp>
      <p:sp>
        <p:nvSpPr>
          <p:cNvPr id="89" name="모서리가 둥근 직사각형 88"/>
          <p:cNvSpPr/>
          <p:nvPr/>
        </p:nvSpPr>
        <p:spPr>
          <a:xfrm>
            <a:off x="6591419" y="1667597"/>
            <a:ext cx="396049" cy="252031"/>
          </a:xfrm>
          <a:prstGeom prst="roundRect">
            <a:avLst>
              <a:gd name="adj" fmla="val 16667"/>
            </a:avLst>
          </a:prstGeom>
          <a:solidFill>
            <a:srgbClr val="0000F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" b="1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매매</a:t>
            </a:r>
          </a:p>
        </p:txBody>
      </p:sp>
      <p:sp>
        <p:nvSpPr>
          <p:cNvPr id="90" name="모서리가 둥근 직사각형 89"/>
          <p:cNvSpPr/>
          <p:nvPr/>
        </p:nvSpPr>
        <p:spPr>
          <a:xfrm>
            <a:off x="6591419" y="2100305"/>
            <a:ext cx="396049" cy="252031"/>
          </a:xfrm>
          <a:prstGeom prst="roundRect">
            <a:avLst>
              <a:gd name="adj" fmla="val 16667"/>
            </a:avLst>
          </a:prstGeom>
          <a:solidFill>
            <a:srgbClr val="0000F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" b="1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매매</a:t>
            </a:r>
          </a:p>
        </p:txBody>
      </p:sp>
      <p:sp>
        <p:nvSpPr>
          <p:cNvPr id="91" name="모서리가 둥근 직사각형 90"/>
          <p:cNvSpPr/>
          <p:nvPr/>
        </p:nvSpPr>
        <p:spPr>
          <a:xfrm>
            <a:off x="6591419" y="2506892"/>
            <a:ext cx="396049" cy="252031"/>
          </a:xfrm>
          <a:prstGeom prst="roundRect">
            <a:avLst>
              <a:gd name="adj" fmla="val 16667"/>
            </a:avLst>
          </a:prstGeom>
          <a:solidFill>
            <a:srgbClr val="0000F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" b="1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매매</a:t>
            </a:r>
          </a:p>
        </p:txBody>
      </p:sp>
      <p:sp>
        <p:nvSpPr>
          <p:cNvPr id="92" name="모서리가 둥근 직사각형 91"/>
          <p:cNvSpPr/>
          <p:nvPr/>
        </p:nvSpPr>
        <p:spPr>
          <a:xfrm>
            <a:off x="6591419" y="2939600"/>
            <a:ext cx="396049" cy="252031"/>
          </a:xfrm>
          <a:prstGeom prst="roundRect">
            <a:avLst>
              <a:gd name="adj" fmla="val 16667"/>
            </a:avLst>
          </a:prstGeom>
          <a:solidFill>
            <a:srgbClr val="0000F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" b="1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매매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3469784" y="3381485"/>
            <a:ext cx="396049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이전</a:t>
            </a:r>
          </a:p>
        </p:txBody>
      </p:sp>
      <p:sp>
        <p:nvSpPr>
          <p:cNvPr id="94" name="직사각형 93"/>
          <p:cNvSpPr/>
          <p:nvPr/>
        </p:nvSpPr>
        <p:spPr>
          <a:xfrm>
            <a:off x="4867334" y="3381485"/>
            <a:ext cx="396049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다음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3950419" y="3381485"/>
            <a:ext cx="216027" cy="216027"/>
          </a:xfrm>
          <a:prstGeom prst="rect">
            <a:avLst/>
          </a:prstGeom>
          <a:solidFill>
            <a:srgbClr val="3E6A2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1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4255219" y="3381485"/>
            <a:ext cx="216027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2</a:t>
            </a:r>
          </a:p>
        </p:txBody>
      </p:sp>
      <p:sp>
        <p:nvSpPr>
          <p:cNvPr id="97" name="직사각형 96"/>
          <p:cNvSpPr/>
          <p:nvPr/>
        </p:nvSpPr>
        <p:spPr>
          <a:xfrm>
            <a:off x="4550041" y="3381485"/>
            <a:ext cx="216027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3</a:t>
            </a:r>
          </a:p>
        </p:txBody>
      </p:sp>
      <p:graphicFrame>
        <p:nvGraphicFramePr>
          <p:cNvPr id="99" name="표 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937237"/>
              </p:ext>
            </p:extLst>
          </p:nvPr>
        </p:nvGraphicFramePr>
        <p:xfrm>
          <a:off x="159936" y="195395"/>
          <a:ext cx="8600704" cy="8592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 err="1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100">
                          <a:solidFill>
                            <a:schemeClr val="dk1"/>
                          </a:solidFill>
                          <a:latin typeface="맑은 고딕"/>
                        </a:rPr>
                        <a:t>거주지 현황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맑은 고딕"/>
                        </a:rPr>
                        <a:t>7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커뮤니티 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 농지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거주지 현황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0" name="타원 99"/>
          <p:cNvSpPr/>
          <p:nvPr/>
        </p:nvSpPr>
        <p:spPr>
          <a:xfrm>
            <a:off x="987185" y="1231165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812636"/>
              </p:ext>
            </p:extLst>
          </p:nvPr>
        </p:nvGraphicFramePr>
        <p:xfrm>
          <a:off x="159936" y="195395"/>
          <a:ext cx="8600704" cy="8592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 err="1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100">
                          <a:solidFill>
                            <a:schemeClr val="dk1"/>
                          </a:solidFill>
                          <a:latin typeface="맑은 고딕"/>
                        </a:rPr>
                        <a:t>거주지 현황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맑은 고딕"/>
                        </a:rPr>
                        <a:t>7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커뮤니티 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 농지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거주지 현황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36365"/>
              </p:ext>
            </p:extLst>
          </p:nvPr>
        </p:nvGraphicFramePr>
        <p:xfrm>
          <a:off x="8896079" y="195395"/>
          <a:ext cx="3164205" cy="12293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지역 검색 조건을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검색 버튼 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클릭시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 조건과 일치하는 지역 테이블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" name="순서도: 처리 8"/>
          <p:cNvSpPr/>
          <p:nvPr/>
        </p:nvSpPr>
        <p:spPr>
          <a:xfrm>
            <a:off x="159936" y="1192234"/>
            <a:ext cx="73327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WYC</a:t>
            </a: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chemeClr val="dk1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chemeClr val="dk1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3" name="순서도: 처리 12"/>
          <p:cNvSpPr/>
          <p:nvPr/>
        </p:nvSpPr>
        <p:spPr>
          <a:xfrm>
            <a:off x="4422018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67" name="순서도: 처리 66"/>
          <p:cNvSpPr/>
          <p:nvPr/>
        </p:nvSpPr>
        <p:spPr>
          <a:xfrm>
            <a:off x="1317324" y="4386948"/>
            <a:ext cx="1809965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전라남도                              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∨</a:t>
            </a:r>
          </a:p>
        </p:txBody>
      </p:sp>
      <p:sp>
        <p:nvSpPr>
          <p:cNvPr id="69" name="순서도: 처리 68"/>
          <p:cNvSpPr/>
          <p:nvPr/>
        </p:nvSpPr>
        <p:spPr>
          <a:xfrm>
            <a:off x="3117441" y="4386948"/>
            <a:ext cx="1809965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나주시                                   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∨</a:t>
            </a:r>
          </a:p>
        </p:txBody>
      </p:sp>
      <p:sp>
        <p:nvSpPr>
          <p:cNvPr id="70" name="순서도: 처리 69"/>
          <p:cNvSpPr/>
          <p:nvPr/>
        </p:nvSpPr>
        <p:spPr>
          <a:xfrm>
            <a:off x="1317324" y="4674984"/>
            <a:ext cx="3600450" cy="36004"/>
          </a:xfrm>
          <a:prstGeom prst="flowChartProcess">
            <a:avLst/>
          </a:prstGeom>
          <a:solidFill>
            <a:srgbClr val="93CF6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296567" y="4091985"/>
            <a:ext cx="2725855" cy="299239"/>
          </a:xfrm>
          <a:prstGeom prst="rect">
            <a:avLst/>
          </a:prstGeom>
          <a:noFill/>
          <a:effectLst>
            <a:softEdge rad="44450"/>
          </a:effectLst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759E31"/>
                </a:solidFill>
                <a:latin typeface="맑은 고딕"/>
              </a:rPr>
              <a:t>지원 정책 검색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3232825" y="4890425"/>
            <a:ext cx="1579196" cy="180022"/>
          </a:xfrm>
          <a:prstGeom prst="rect">
            <a:avLst/>
          </a:prstGeom>
          <a:solidFill>
            <a:srgbClr val="0000CF">
              <a:alpha val="6784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1387849" y="4890425"/>
            <a:ext cx="1579196" cy="180022"/>
          </a:xfrm>
          <a:prstGeom prst="rect">
            <a:avLst/>
          </a:prstGeom>
          <a:solidFill>
            <a:srgbClr val="0000CF">
              <a:alpha val="6784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1387849" y="4710988"/>
            <a:ext cx="1579195" cy="718917"/>
          </a:xfrm>
          <a:prstGeom prst="rect">
            <a:avLst/>
          </a:prstGeom>
          <a:noFill/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시도선택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전라남도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전라북도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충청남도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3232825" y="4710988"/>
            <a:ext cx="1579195" cy="718917"/>
          </a:xfrm>
          <a:prstGeom prst="rect">
            <a:avLst/>
          </a:prstGeom>
          <a:noFill/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시군구 선택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나주시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광양시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장성군</a:t>
            </a:r>
          </a:p>
        </p:txBody>
      </p:sp>
      <p:sp>
        <p:nvSpPr>
          <p:cNvPr id="78" name="타원 77"/>
          <p:cNvSpPr/>
          <p:nvPr/>
        </p:nvSpPr>
        <p:spPr>
          <a:xfrm>
            <a:off x="3197814" y="4854421"/>
            <a:ext cx="1612668" cy="252031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1296568" y="4818416"/>
            <a:ext cx="1612668" cy="252031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1191308" y="4297802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387849" y="5927117"/>
            <a:ext cx="2725855" cy="300782"/>
          </a:xfrm>
          <a:prstGeom prst="rect">
            <a:avLst/>
          </a:prstGeom>
          <a:noFill/>
          <a:effectLst>
            <a:softEdge rad="44450"/>
          </a:effectLst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지역별 농지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/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거주지 현황</a:t>
            </a:r>
          </a:p>
        </p:txBody>
      </p:sp>
      <p:sp>
        <p:nvSpPr>
          <p:cNvPr id="87" name="모서리가 둥근 직사각형 86"/>
          <p:cNvSpPr/>
          <p:nvPr/>
        </p:nvSpPr>
        <p:spPr>
          <a:xfrm>
            <a:off x="1387849" y="6351987"/>
            <a:ext cx="6694315" cy="359474"/>
          </a:xfrm>
          <a:prstGeom prst="roundRect">
            <a:avLst>
              <a:gd name="adj" fmla="val 10156"/>
            </a:avLst>
          </a:prstGeom>
          <a:solidFill>
            <a:srgbClr val="E6F1D3">
              <a:alpha val="100000"/>
            </a:srgbClr>
          </a:solidFill>
          <a:ln w="6350" cap="flat" cmpd="sng" algn="ctr">
            <a:noFill/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용지 종류		주소		면적	세지목	매매</a:t>
            </a:r>
            <a:r>
              <a:rPr kumimoji="0" lang="en-US" altLang="ko-KR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임대가</a:t>
            </a:r>
          </a:p>
        </p:txBody>
      </p:sp>
      <p:sp>
        <p:nvSpPr>
          <p:cNvPr id="89" name="모서리가 둥근 직사각형 88"/>
          <p:cNvSpPr/>
          <p:nvPr/>
        </p:nvSpPr>
        <p:spPr>
          <a:xfrm>
            <a:off x="1387849" y="6351987"/>
            <a:ext cx="6694315" cy="359474"/>
          </a:xfrm>
          <a:prstGeom prst="roundRect">
            <a:avLst>
              <a:gd name="adj" fmla="val 10156"/>
            </a:avLst>
          </a:prstGeom>
          <a:noFill/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2" name="순서도: 처리 91"/>
          <p:cNvSpPr/>
          <p:nvPr/>
        </p:nvSpPr>
        <p:spPr>
          <a:xfrm>
            <a:off x="6637562" y="4386948"/>
            <a:ext cx="1265941" cy="288036"/>
          </a:xfrm>
          <a:prstGeom prst="flowChartProcess">
            <a:avLst/>
          </a:prstGeom>
          <a:noFill/>
          <a:ln w="19050" cap="flat" cmpd="sng" algn="ctr">
            <a:solidFill>
              <a:srgbClr val="93CF6E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검색</a:t>
            </a:r>
          </a:p>
        </p:txBody>
      </p:sp>
      <p:sp>
        <p:nvSpPr>
          <p:cNvPr id="93" name="타원 92"/>
          <p:cNvSpPr/>
          <p:nvPr/>
        </p:nvSpPr>
        <p:spPr>
          <a:xfrm>
            <a:off x="6511546" y="4260932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94" name="순서도: 처리 93"/>
          <p:cNvSpPr/>
          <p:nvPr/>
        </p:nvSpPr>
        <p:spPr>
          <a:xfrm>
            <a:off x="3247328" y="1906675"/>
            <a:ext cx="2425919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농지</a:t>
            </a:r>
            <a:r>
              <a:rPr kumimoji="0" lang="en-US" altLang="ko-KR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&amp;</a:t>
            </a: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거주지 현황</a:t>
            </a: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78227" y="2769948"/>
            <a:ext cx="2538432" cy="271714"/>
          </a:xfrm>
          <a:prstGeom prst="rect">
            <a:avLst/>
          </a:prstGeom>
        </p:spPr>
      </p:pic>
      <p:sp>
        <p:nvSpPr>
          <p:cNvPr id="96" name="순서도: 처리 95"/>
          <p:cNvSpPr/>
          <p:nvPr/>
        </p:nvSpPr>
        <p:spPr>
          <a:xfrm>
            <a:off x="3897012" y="2754766"/>
            <a:ext cx="1096132" cy="340178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3E6B23"/>
                </a:solidFill>
                <a:latin typeface="맑은 고딕"/>
              </a:rPr>
              <a:t>농지</a:t>
            </a:r>
            <a:r>
              <a:rPr kumimoji="0" lang="en-US" altLang="ko-KR" sz="900" b="1" i="0" u="none" strike="noStrike" kern="1200" cap="none" spc="0" normalizeH="0" baseline="0">
                <a:solidFill>
                  <a:srgbClr val="3E6B23"/>
                </a:solidFill>
                <a:latin typeface="맑은 고딕"/>
                <a:cs typeface="맑은 고딕"/>
              </a:rPr>
              <a:t>&amp;</a:t>
            </a:r>
            <a:r>
              <a:rPr kumimoji="0" lang="ko-KR" altLang="en-US" sz="900" b="1" i="0" u="none" strike="noStrike" kern="1200" cap="none" spc="0" normalizeH="0" baseline="0">
                <a:solidFill>
                  <a:srgbClr val="3E6B23"/>
                </a:solidFill>
                <a:latin typeface="맑은 고딕"/>
              </a:rPr>
              <a:t>거주지현황</a:t>
            </a:r>
          </a:p>
        </p:txBody>
      </p:sp>
      <p:sp>
        <p:nvSpPr>
          <p:cNvPr id="97" name="순서도: 처리 96"/>
          <p:cNvSpPr/>
          <p:nvPr/>
        </p:nvSpPr>
        <p:spPr>
          <a:xfrm>
            <a:off x="3127289" y="3037794"/>
            <a:ext cx="2632252" cy="782410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농지 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&amp;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거주지 현황을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검색 해보세요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.</a:t>
            </a:r>
          </a:p>
        </p:txBody>
      </p:sp>
      <p:sp>
        <p:nvSpPr>
          <p:cNvPr id="101" name="타원 100"/>
          <p:cNvSpPr/>
          <p:nvPr/>
        </p:nvSpPr>
        <p:spPr>
          <a:xfrm>
            <a:off x="6511546" y="4333808"/>
            <a:ext cx="1612668" cy="377181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371409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91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화면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1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캐러셀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2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1424" y="1230555"/>
            <a:ext cx="8585231" cy="5482027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8171980" y="3730503"/>
            <a:ext cx="441324" cy="482131"/>
          </a:xfrm>
          <a:prstGeom prst="ellipse">
            <a:avLst/>
          </a:prstGeom>
          <a:solidFill>
            <a:srgbClr val="A8D06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solidFill>
                  <a:srgbClr val="FFFFFF"/>
                </a:solidFill>
              </a:rPr>
              <a:t>&gt;</a:t>
            </a:r>
          </a:p>
        </p:txBody>
      </p:sp>
      <p:sp>
        <p:nvSpPr>
          <p:cNvPr id="9" name="가로 글상자 8"/>
          <p:cNvSpPr txBox="1"/>
          <p:nvPr/>
        </p:nvSpPr>
        <p:spPr>
          <a:xfrm>
            <a:off x="3768696" y="2963989"/>
            <a:ext cx="4987508" cy="1882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400" b="1">
                <a:solidFill>
                  <a:schemeClr val="lt1"/>
                </a:solidFill>
              </a:rPr>
              <a:t>귀농에 대한 다양한 정보를 경험해 보세요</a:t>
            </a:r>
          </a:p>
          <a:p>
            <a:pPr lvl="0" algn="r">
              <a:defRPr/>
            </a:pPr>
            <a:r>
              <a:rPr lang="en-US" altLang="ko-KR" sz="5200">
                <a:solidFill>
                  <a:schemeClr val="lt1"/>
                </a:solidFill>
              </a:rPr>
              <a:t>Welcome to </a:t>
            </a:r>
            <a:r>
              <a:rPr lang="ko-KR" altLang="en-US" sz="5200">
                <a:solidFill>
                  <a:schemeClr val="lt1"/>
                </a:solidFill>
              </a:rPr>
              <a:t>          	</a:t>
            </a:r>
            <a:r>
              <a:rPr lang="en-US" altLang="ko-KR" sz="5200">
                <a:solidFill>
                  <a:schemeClr val="lt1"/>
                </a:solidFill>
              </a:rPr>
              <a:t>Jeonnam!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3754" y="4846320"/>
            <a:ext cx="1479550" cy="670241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400" b="1">
                <a:solidFill>
                  <a:schemeClr val="dk1"/>
                </a:solidFill>
              </a:rPr>
              <a:t>explore more</a:t>
            </a:r>
          </a:p>
        </p:txBody>
      </p:sp>
      <p:sp>
        <p:nvSpPr>
          <p:cNvPr id="11" name="타원 10"/>
          <p:cNvSpPr/>
          <p:nvPr/>
        </p:nvSpPr>
        <p:spPr>
          <a:xfrm>
            <a:off x="362003" y="3730503"/>
            <a:ext cx="441324" cy="482131"/>
          </a:xfrm>
          <a:prstGeom prst="ellipse">
            <a:avLst/>
          </a:prstGeom>
          <a:solidFill>
            <a:srgbClr val="A8D06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solidFill>
                  <a:srgbClr val="FFFFFF"/>
                </a:solidFill>
              </a:rPr>
              <a:t>&lt;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404224"/>
              </p:ext>
            </p:extLst>
          </p:nvPr>
        </p:nvGraphicFramePr>
        <p:xfrm>
          <a:off x="8896079" y="195395"/>
          <a:ext cx="3164205" cy="858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거주지 테이블의 행 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클릭시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 상세정보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4297333"/>
            <a:ext cx="8584808" cy="2414127"/>
          </a:xfrm>
          <a:prstGeom prst="rect">
            <a:avLst/>
          </a:prstGeom>
        </p:spPr>
      </p:pic>
      <p:sp>
        <p:nvSpPr>
          <p:cNvPr id="84" name="순서도: 처리 83"/>
          <p:cNvSpPr/>
          <p:nvPr/>
        </p:nvSpPr>
        <p:spPr>
          <a:xfrm>
            <a:off x="2261369" y="1824944"/>
            <a:ext cx="1096132" cy="340178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정부 지원 정책</a:t>
            </a:r>
          </a:p>
        </p:txBody>
      </p:sp>
      <p:sp>
        <p:nvSpPr>
          <p:cNvPr id="85" name="모서리가 둥근 직사각형 84"/>
          <p:cNvSpPr/>
          <p:nvPr/>
        </p:nvSpPr>
        <p:spPr>
          <a:xfrm>
            <a:off x="1113199" y="1465471"/>
            <a:ext cx="6694315" cy="1268857"/>
          </a:xfrm>
          <a:prstGeom prst="roundRect">
            <a:avLst>
              <a:gd name="adj" fmla="val 10156"/>
            </a:avLst>
          </a:prstGeom>
          <a:solidFill>
            <a:srgbClr val="E6F1D3">
              <a:alpha val="100000"/>
            </a:srgbClr>
          </a:solidFill>
          <a:ln w="6350" cap="flat" cmpd="sng" algn="ctr">
            <a:noFill/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용지 종류		주소		면적	세지목	매매</a:t>
            </a:r>
            <a:r>
              <a:rPr kumimoji="0" lang="en-US" altLang="ko-KR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임대가</a:t>
            </a:r>
          </a:p>
        </p:txBody>
      </p:sp>
      <p:graphicFrame>
        <p:nvGraphicFramePr>
          <p:cNvPr id="86" name="표 85"/>
          <p:cNvGraphicFramePr>
            <a:graphicFrameLocks noGrp="1"/>
          </p:cNvGraphicFramePr>
          <p:nvPr/>
        </p:nvGraphicFramePr>
        <p:xfrm>
          <a:off x="1113199" y="1907059"/>
          <a:ext cx="6694175" cy="82726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938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8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35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3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363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주택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/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농지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 나주시 청계면 월선리 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695-1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349m</a:t>
                      </a:r>
                      <a:r>
                        <a:rPr kumimoji="0" lang="en-US" altLang="ko-KR" sz="1000" b="0" i="0" u="none" strike="noStrike" kern="1200" cap="none" normalizeH="0" baseline="300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10,000,000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63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주택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/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농지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 나주시 나주면 나주리 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41-2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780m</a:t>
                      </a:r>
                      <a:r>
                        <a:rPr kumimoji="0" lang="en-US" altLang="ko-KR" sz="1000" b="0" i="0" u="none" strike="noStrike" kern="1200" cap="none" normalizeH="0" baseline="300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7,000,000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7" name="모서리가 둥근 직사각형 86"/>
          <p:cNvSpPr/>
          <p:nvPr/>
        </p:nvSpPr>
        <p:spPr>
          <a:xfrm>
            <a:off x="1113199" y="1465471"/>
            <a:ext cx="6694315" cy="1268857"/>
          </a:xfrm>
          <a:prstGeom prst="roundRect">
            <a:avLst>
              <a:gd name="adj" fmla="val 10156"/>
            </a:avLst>
          </a:prstGeom>
          <a:noFill/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6591419" y="1955515"/>
            <a:ext cx="396049" cy="252031"/>
          </a:xfrm>
          <a:prstGeom prst="roundRect">
            <a:avLst>
              <a:gd name="adj" fmla="val 16667"/>
            </a:avLst>
          </a:prstGeom>
          <a:solidFill>
            <a:srgbClr val="0000F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" b="1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매매</a:t>
            </a:r>
          </a:p>
        </p:txBody>
      </p:sp>
      <p:sp>
        <p:nvSpPr>
          <p:cNvPr id="89" name="모서리가 둥근 직사각형 88"/>
          <p:cNvSpPr/>
          <p:nvPr/>
        </p:nvSpPr>
        <p:spPr>
          <a:xfrm>
            <a:off x="6591419" y="2391947"/>
            <a:ext cx="396049" cy="252031"/>
          </a:xfrm>
          <a:prstGeom prst="roundRect">
            <a:avLst>
              <a:gd name="adj" fmla="val 16667"/>
            </a:avLst>
          </a:prstGeom>
          <a:solidFill>
            <a:srgbClr val="0000F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" b="1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매매</a:t>
            </a:r>
          </a:p>
        </p:txBody>
      </p:sp>
      <p:graphicFrame>
        <p:nvGraphicFramePr>
          <p:cNvPr id="99" name="표 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154190"/>
              </p:ext>
            </p:extLst>
          </p:nvPr>
        </p:nvGraphicFramePr>
        <p:xfrm>
          <a:off x="159936" y="195395"/>
          <a:ext cx="8600704" cy="8592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 err="1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100">
                          <a:solidFill>
                            <a:schemeClr val="dk1"/>
                          </a:solidFill>
                          <a:latin typeface="맑은 고딕"/>
                        </a:rPr>
                        <a:t>거주지 현황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맑은 고딕"/>
                        </a:rPr>
                        <a:t>7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커뮤니티 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 농지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거주지 현황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1" name="타원 100"/>
          <p:cNvSpPr/>
          <p:nvPr/>
        </p:nvSpPr>
        <p:spPr>
          <a:xfrm>
            <a:off x="987183" y="1847868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1239214" y="1955515"/>
            <a:ext cx="6568161" cy="300487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549040"/>
              </p:ext>
            </p:extLst>
          </p:nvPr>
        </p:nvGraphicFramePr>
        <p:xfrm>
          <a:off x="159936" y="195395"/>
          <a:ext cx="8600704" cy="8592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 err="1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거주지 상세정보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맑은 고딕"/>
                        </a:rPr>
                        <a:t>7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거주지 현황 화면 빈집 테이블의 행 클릭 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  농지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거주지 상세정보 페이지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144612"/>
              </p:ext>
            </p:extLst>
          </p:nvPr>
        </p:nvGraphicFramePr>
        <p:xfrm>
          <a:off x="8896079" y="195395"/>
          <a:ext cx="3164205" cy="858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거주지에 대한 상세 정보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" name="순서도: 처리 8"/>
          <p:cNvSpPr/>
          <p:nvPr/>
        </p:nvSpPr>
        <p:spPr>
          <a:xfrm>
            <a:off x="159936" y="1192234"/>
            <a:ext cx="73327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WYC</a:t>
            </a: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3" name="순서도: 처리 12"/>
          <p:cNvSpPr/>
          <p:nvPr/>
        </p:nvSpPr>
        <p:spPr>
          <a:xfrm>
            <a:off x="4422018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443294" y="1906675"/>
            <a:ext cx="2041073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농지</a:t>
            </a:r>
            <a:r>
              <a:rPr kumimoji="0" lang="en-US" altLang="ko-KR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&amp;</a:t>
            </a: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거주지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상세 정보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96980" y="2667758"/>
            <a:ext cx="2538432" cy="271714"/>
          </a:xfrm>
          <a:prstGeom prst="rect">
            <a:avLst/>
          </a:prstGeom>
        </p:spPr>
      </p:pic>
      <p:sp>
        <p:nvSpPr>
          <p:cNvPr id="18" name="순서도: 처리 17"/>
          <p:cNvSpPr/>
          <p:nvPr/>
        </p:nvSpPr>
        <p:spPr>
          <a:xfrm>
            <a:off x="3915764" y="2652576"/>
            <a:ext cx="1096132" cy="340178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 상세 정보</a:t>
            </a:r>
          </a:p>
        </p:txBody>
      </p:sp>
      <p:sp>
        <p:nvSpPr>
          <p:cNvPr id="19" name="순서도: 처리 18"/>
          <p:cNvSpPr/>
          <p:nvPr/>
        </p:nvSpPr>
        <p:spPr>
          <a:xfrm>
            <a:off x="3070447" y="2935604"/>
            <a:ext cx="2813680" cy="782410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농지</a:t>
            </a:r>
            <a:r>
              <a:rPr kumimoji="0" lang="en-US" altLang="ko-KR" sz="16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&amp;</a:t>
            </a:r>
            <a:r>
              <a:rPr kumimoji="0" lang="ko-KR" altLang="en-US" sz="1600" b="1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거주지의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상세 정보를 확인 해보세요 </a:t>
            </a:r>
            <a:r>
              <a:rPr kumimoji="0" lang="en-US" altLang="ko-KR" sz="16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89909" y="3520238"/>
            <a:ext cx="2725855" cy="299967"/>
          </a:xfrm>
          <a:prstGeom prst="rect">
            <a:avLst/>
          </a:prstGeom>
          <a:noFill/>
          <a:effectLst>
            <a:softEdge rad="44450"/>
          </a:effectLst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759E31"/>
                </a:solidFill>
                <a:latin typeface="맑은 고딕"/>
              </a:rPr>
              <a:t>농지 및 거주지 상세 정보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48206" y="3858305"/>
            <a:ext cx="6694315" cy="2509761"/>
          </a:xfrm>
          <a:prstGeom prst="roundRect">
            <a:avLst>
              <a:gd name="adj" fmla="val 10156"/>
            </a:avLst>
          </a:prstGeom>
          <a:solidFill>
            <a:srgbClr val="759E31">
              <a:alpha val="100000"/>
            </a:srgbClr>
          </a:solidFill>
          <a:ln w="6350" cap="flat" cmpd="sng" algn="ctr">
            <a:noFill/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세부내역</a:t>
            </a: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720496"/>
              </p:ext>
            </p:extLst>
          </p:nvPr>
        </p:nvGraphicFramePr>
        <p:xfrm>
          <a:off x="1048206" y="4168347"/>
          <a:ext cx="6696589" cy="250561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43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1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4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63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423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용지 종류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F6E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 smtClean="0">
                          <a:solidFill>
                            <a:srgbClr val="808080"/>
                          </a:solidFill>
                        </a:rPr>
                        <a:t>주택</a:t>
                      </a:r>
                      <a:r>
                        <a:rPr lang="en-US" altLang="ko-KR" sz="1000" dirty="0" smtClean="0">
                          <a:solidFill>
                            <a:srgbClr val="808080"/>
                          </a:solidFill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rgbClr val="808080"/>
                          </a:solidFill>
                        </a:rPr>
                        <a:t>농지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F6E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89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공부 지목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F6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대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실지목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F6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대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89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판매 구분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F6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전라남도 무안군 청계면 월선리 </a:t>
                      </a:r>
                      <a:r>
                        <a:rPr lang="en-US" altLang="ko-KR" sz="1000">
                          <a:solidFill>
                            <a:srgbClr val="808080"/>
                          </a:solidFill>
                        </a:rPr>
                        <a:t>695-1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매매</a:t>
                      </a:r>
                      <a:r>
                        <a:rPr lang="en-US" altLang="ko-KR" sz="1000">
                          <a:solidFill>
                            <a:srgbClr val="808080"/>
                          </a:solidFill>
                        </a:rPr>
                        <a:t>/</a:t>
                      </a: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임대가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F6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>
                          <a:solidFill>
                            <a:srgbClr val="808080"/>
                          </a:solidFill>
                        </a:rPr>
                        <a:t>180,000,000</a:t>
                      </a: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원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89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판매자 이름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F6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홀길동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판매자 연락처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F6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>
                          <a:solidFill>
                            <a:srgbClr val="808080"/>
                          </a:solidFill>
                        </a:rPr>
                        <a:t>010-1234-5678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89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담당자 이름</a:t>
                      </a:r>
                      <a:r>
                        <a:rPr lang="en-US" altLang="ko-KR" sz="1000">
                          <a:solidFill>
                            <a:srgbClr val="808080"/>
                          </a:solidFill>
                        </a:rPr>
                        <a:t>(</a:t>
                      </a: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부서</a:t>
                      </a:r>
                      <a:r>
                        <a:rPr lang="en-US" altLang="ko-KR" sz="1000">
                          <a:solidFill>
                            <a:srgbClr val="808080"/>
                          </a:solidFill>
                        </a:rPr>
                        <a:t>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F6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김길동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담당자 연락처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F6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>
                          <a:solidFill>
                            <a:srgbClr val="808080"/>
                          </a:solidFill>
                        </a:rPr>
                        <a:t>02-123-4567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89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진행 현황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F6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진행중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등록일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F6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>
                          <a:solidFill>
                            <a:srgbClr val="808080"/>
                          </a:solidFill>
                        </a:rPr>
                        <a:t>2023-03-16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89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특이사항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EEF6E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>
                          <a:solidFill>
                            <a:srgbClr val="808080"/>
                          </a:solidFill>
                        </a:rPr>
                        <a:t>없음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EEF6E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5" name="모서리가 둥근 직사각형 24"/>
          <p:cNvSpPr/>
          <p:nvPr/>
        </p:nvSpPr>
        <p:spPr>
          <a:xfrm>
            <a:off x="1048206" y="3858305"/>
            <a:ext cx="6694315" cy="2815659"/>
          </a:xfrm>
          <a:prstGeom prst="roundRect">
            <a:avLst>
              <a:gd name="adj" fmla="val 10156"/>
            </a:avLst>
          </a:prstGeom>
          <a:noFill/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048206" y="3670221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505840"/>
              </p:ext>
            </p:extLst>
          </p:nvPr>
        </p:nvGraphicFramePr>
        <p:xfrm>
          <a:off x="159936" y="195395"/>
          <a:ext cx="8600704" cy="8592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 err="1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거주지 상세정보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맑은 고딕"/>
                        </a:rPr>
                        <a:t>7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거주지 현황 화면 빈집 테이블의 행 클릭 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  농지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거주지 상세정보 페이지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229833"/>
              </p:ext>
            </p:extLst>
          </p:nvPr>
        </p:nvGraphicFramePr>
        <p:xfrm>
          <a:off x="8896079" y="195395"/>
          <a:ext cx="3164205" cy="18338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거주지에 대한 간략한 사진 정보 캐러셀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맑은 고딕"/>
                        </a:rPr>
                        <a:t>거주지에 대한 </a:t>
                      </a: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이미지 이전</a:t>
                      </a: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 다음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거주지의 위치에 대한 지도 시각화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75946" y="1281849"/>
            <a:ext cx="5942995" cy="145032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88790" y="2906702"/>
            <a:ext cx="5930151" cy="1523334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9936" y="4660190"/>
            <a:ext cx="8584808" cy="2051270"/>
          </a:xfrm>
          <a:prstGeom prst="rect">
            <a:avLst/>
          </a:prstGeom>
        </p:spPr>
      </p:pic>
      <p:sp>
        <p:nvSpPr>
          <p:cNvPr id="36" name="타원 35"/>
          <p:cNvSpPr/>
          <p:nvPr/>
        </p:nvSpPr>
        <p:spPr>
          <a:xfrm>
            <a:off x="1347434" y="1754982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37" name="타원 36"/>
          <p:cNvSpPr/>
          <p:nvPr/>
        </p:nvSpPr>
        <p:spPr>
          <a:xfrm>
            <a:off x="1362774" y="1182709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473450" y="1821805"/>
            <a:ext cx="257024" cy="370417"/>
          </a:xfrm>
          <a:prstGeom prst="rect">
            <a:avLst/>
          </a:prstGeom>
          <a:solidFill>
            <a:srgbClr val="FFFFFF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rgbClr val="808080"/>
                </a:solidFill>
              </a:rPr>
              <a:t>＜</a:t>
            </a:r>
          </a:p>
        </p:txBody>
      </p:sp>
      <p:sp>
        <p:nvSpPr>
          <p:cNvPr id="39" name="직사각형 38"/>
          <p:cNvSpPr/>
          <p:nvPr/>
        </p:nvSpPr>
        <p:spPr>
          <a:xfrm flipH="1">
            <a:off x="7161918" y="1920478"/>
            <a:ext cx="257024" cy="370417"/>
          </a:xfrm>
          <a:prstGeom prst="rect">
            <a:avLst/>
          </a:prstGeom>
          <a:solidFill>
            <a:srgbClr val="FFFFFF">
              <a:alpha val="6078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＞</a:t>
            </a:r>
          </a:p>
        </p:txBody>
      </p:sp>
      <p:sp>
        <p:nvSpPr>
          <p:cNvPr id="40" name="타원 39"/>
          <p:cNvSpPr/>
          <p:nvPr/>
        </p:nvSpPr>
        <p:spPr>
          <a:xfrm>
            <a:off x="1362774" y="2780686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4</a:t>
            </a:r>
          </a:p>
        </p:txBody>
      </p:sp>
      <p:sp>
        <p:nvSpPr>
          <p:cNvPr id="41" name="타원 40"/>
          <p:cNvSpPr/>
          <p:nvPr/>
        </p:nvSpPr>
        <p:spPr>
          <a:xfrm>
            <a:off x="7048476" y="1880998"/>
            <a:ext cx="483908" cy="535912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1347434" y="1739057"/>
            <a:ext cx="483908" cy="535912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88790" y="1339453"/>
            <a:ext cx="5930151" cy="1456871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549691"/>
              </p:ext>
            </p:extLst>
          </p:nvPr>
        </p:nvGraphicFramePr>
        <p:xfrm>
          <a:off x="159936" y="195395"/>
          <a:ext cx="8600704" cy="8592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 err="1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거주지 상세정보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맑은 고딕"/>
                        </a:rPr>
                        <a:t>7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거주지 상세정보 페이지 화면 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1200" b="1" dirty="0" err="1">
                          <a:solidFill>
                            <a:schemeClr val="dk1"/>
                          </a:solidFill>
                          <a:latin typeface="맑은 고딕"/>
                        </a:rPr>
                        <a:t>캐러셀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 이전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 다음 버튼 클릭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892507"/>
              </p:ext>
            </p:extLst>
          </p:nvPr>
        </p:nvGraphicFramePr>
        <p:xfrm>
          <a:off x="8896079" y="195395"/>
          <a:ext cx="3164205" cy="858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거주지에 대한 이미지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88790" y="2906702"/>
            <a:ext cx="5930151" cy="1523334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9936" y="4660190"/>
            <a:ext cx="8584808" cy="2051270"/>
          </a:xfrm>
          <a:prstGeom prst="rect">
            <a:avLst/>
          </a:prstGeom>
        </p:spPr>
      </p:pic>
      <p:sp>
        <p:nvSpPr>
          <p:cNvPr id="36" name="타원 35"/>
          <p:cNvSpPr/>
          <p:nvPr/>
        </p:nvSpPr>
        <p:spPr>
          <a:xfrm>
            <a:off x="1236758" y="1569774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473450" y="1821805"/>
            <a:ext cx="257024" cy="370417"/>
          </a:xfrm>
          <a:prstGeom prst="rect">
            <a:avLst/>
          </a:prstGeom>
          <a:solidFill>
            <a:srgbClr val="FFFFFF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rgbClr val="808080"/>
                </a:solidFill>
              </a:rPr>
              <a:t>＜</a:t>
            </a:r>
          </a:p>
        </p:txBody>
      </p:sp>
      <p:sp>
        <p:nvSpPr>
          <p:cNvPr id="39" name="직사각형 38"/>
          <p:cNvSpPr/>
          <p:nvPr/>
        </p:nvSpPr>
        <p:spPr>
          <a:xfrm flipH="1">
            <a:off x="7161918" y="1920478"/>
            <a:ext cx="257024" cy="370417"/>
          </a:xfrm>
          <a:prstGeom prst="rect">
            <a:avLst/>
          </a:prstGeom>
          <a:solidFill>
            <a:srgbClr val="FFFFFF">
              <a:alpha val="6078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＞</a:t>
            </a:r>
          </a:p>
        </p:txBody>
      </p:sp>
      <p:sp>
        <p:nvSpPr>
          <p:cNvPr id="41" name="타원 40"/>
          <p:cNvSpPr/>
          <p:nvPr/>
        </p:nvSpPr>
        <p:spPr>
          <a:xfrm>
            <a:off x="1347434" y="1754982"/>
            <a:ext cx="483908" cy="5359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7048476" y="1880998"/>
            <a:ext cx="483908" cy="535912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1935350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이미지 클릭시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 해당 행사 및 축제에 대한 상세 정보를 얻을 수 있는 사이트로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행사 및 축제의 이름 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 해당 행사 및 축제에 대한 상세 정보를 얻을 수 있는 사이트로 이동</a:t>
                      </a:r>
                      <a:endParaRPr kumimoji="0" lang="en-US" altLang="ko-KR" sz="1300" b="0" i="0" baseline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40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지역축제 및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문화행사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8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 및 메뉴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커뮤니티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-&gt;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지역축제 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&amp;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문화행사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가로 글상자 6"/>
          <p:cNvSpPr txBox="1"/>
          <p:nvPr/>
        </p:nvSpPr>
        <p:spPr>
          <a:xfrm>
            <a:off x="170949" y="1214435"/>
            <a:ext cx="1464170" cy="469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 b="1"/>
              <a:t>WYC</a:t>
            </a:r>
          </a:p>
        </p:txBody>
      </p:sp>
      <p:sp>
        <p:nvSpPr>
          <p:cNvPr id="8" name="가로 글상자 7"/>
          <p:cNvSpPr txBox="1"/>
          <p:nvPr/>
        </p:nvSpPr>
        <p:spPr>
          <a:xfrm>
            <a:off x="4203749" y="1306748"/>
            <a:ext cx="4552455" cy="284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/>
              <a:t>Home</a:t>
            </a:r>
            <a:r>
              <a:rPr lang="ko-KR" altLang="en-US" sz="1300"/>
              <a:t>   </a:t>
            </a:r>
            <a:r>
              <a:rPr lang="en-US" altLang="ko-KR" sz="1300"/>
              <a:t> </a:t>
            </a:r>
            <a:r>
              <a:rPr lang="ko-KR" altLang="en-US" sz="1300"/>
              <a:t>수익분석</a:t>
            </a:r>
            <a:r>
              <a:rPr lang="ko-KR" altLang="en-US" sz="1300" b="1"/>
              <a:t>∨</a:t>
            </a:r>
            <a:r>
              <a:rPr lang="ko-KR" altLang="en-US" sz="1300"/>
              <a:t>   정부지원 정책들   커뮤니티</a:t>
            </a:r>
            <a:r>
              <a:rPr lang="ko-KR" altLang="en-US" sz="1300" b="1"/>
              <a:t>∨</a:t>
            </a:r>
            <a:r>
              <a:rPr lang="ko-KR" altLang="en-US" sz="1300"/>
              <a:t>   로그인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505406" y="1183320"/>
            <a:ext cx="260347" cy="2245680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0949" y="1684020"/>
            <a:ext cx="8334457" cy="1040210"/>
          </a:xfrm>
          <a:prstGeom prst="rect">
            <a:avLst/>
          </a:prstGeom>
        </p:spPr>
      </p:pic>
      <p:sp>
        <p:nvSpPr>
          <p:cNvPr id="14" name="가로 글상자 13"/>
          <p:cNvSpPr txBox="1"/>
          <p:nvPr/>
        </p:nvSpPr>
        <p:spPr>
          <a:xfrm>
            <a:off x="2947513" y="1956954"/>
            <a:ext cx="3352800" cy="422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solidFill>
                  <a:srgbClr val="FFFFFF"/>
                </a:solidFill>
              </a:rPr>
              <a:t>지역축제 </a:t>
            </a:r>
            <a:r>
              <a:rPr lang="en-US" altLang="ko-KR" sz="2200" b="1">
                <a:solidFill>
                  <a:srgbClr val="FFFFFF"/>
                </a:solidFill>
              </a:rPr>
              <a:t>&amp;</a:t>
            </a:r>
            <a:r>
              <a:rPr lang="ko-KR" altLang="en-US" sz="2200" b="1">
                <a:solidFill>
                  <a:srgbClr val="FFFFFF"/>
                </a:solidFill>
              </a:rPr>
              <a:t> 문화행사</a:t>
            </a:r>
          </a:p>
        </p:txBody>
      </p:sp>
      <p:sp>
        <p:nvSpPr>
          <p:cNvPr id="15" name="가로 글상자 14"/>
          <p:cNvSpPr txBox="1"/>
          <p:nvPr/>
        </p:nvSpPr>
        <p:spPr>
          <a:xfrm>
            <a:off x="2850463" y="2804051"/>
            <a:ext cx="2651579" cy="270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rgbClr val="008000"/>
                </a:solidFill>
              </a:rPr>
              <a:t>LOCAL FESTIVAL &amp; CULTURAL EVENT</a:t>
            </a:r>
          </a:p>
        </p:txBody>
      </p:sp>
      <p:cxnSp>
        <p:nvCxnSpPr>
          <p:cNvPr id="16" name="선 15"/>
          <p:cNvCxnSpPr/>
          <p:nvPr/>
        </p:nvCxnSpPr>
        <p:spPr>
          <a:xfrm>
            <a:off x="5279159" y="2888346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선 16"/>
          <p:cNvCxnSpPr/>
          <p:nvPr/>
        </p:nvCxnSpPr>
        <p:spPr>
          <a:xfrm>
            <a:off x="5285825" y="2995603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선 17"/>
          <p:cNvCxnSpPr/>
          <p:nvPr/>
        </p:nvCxnSpPr>
        <p:spPr>
          <a:xfrm>
            <a:off x="2634259" y="2888346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선 18"/>
          <p:cNvCxnSpPr/>
          <p:nvPr/>
        </p:nvCxnSpPr>
        <p:spPr>
          <a:xfrm>
            <a:off x="2192792" y="2995603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가로 글상자 19"/>
          <p:cNvSpPr txBox="1"/>
          <p:nvPr/>
        </p:nvSpPr>
        <p:spPr>
          <a:xfrm>
            <a:off x="2857142" y="3071839"/>
            <a:ext cx="2709365" cy="45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/>
              <a:t>전라남도에서 제공하는</a:t>
            </a:r>
          </a:p>
          <a:p>
            <a:pPr lvl="0">
              <a:defRPr/>
            </a:pPr>
            <a:r>
              <a:rPr lang="ko-KR" altLang="en-US" sz="1200" b="1"/>
              <a:t>다양한 농촌 체험 활동을 즐겨보세요.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61452" y="3539869"/>
            <a:ext cx="1731339" cy="220963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444913" y="3524312"/>
            <a:ext cx="1731339" cy="222519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4524931" y="3524312"/>
            <a:ext cx="1731339" cy="222519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452480" y="3524312"/>
            <a:ext cx="1731339" cy="222519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25" name="가로 글상자 24"/>
          <p:cNvSpPr txBox="1"/>
          <p:nvPr/>
        </p:nvSpPr>
        <p:spPr>
          <a:xfrm>
            <a:off x="629205" y="5452963"/>
            <a:ext cx="1731340" cy="298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섬진강 끝들마을</a:t>
            </a:r>
          </a:p>
        </p:txBody>
      </p:sp>
      <p:sp>
        <p:nvSpPr>
          <p:cNvPr id="26" name="가로 글상자 25"/>
          <p:cNvSpPr txBox="1"/>
          <p:nvPr/>
        </p:nvSpPr>
        <p:spPr>
          <a:xfrm>
            <a:off x="2634259" y="5452963"/>
            <a:ext cx="1731341" cy="299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완도 신학 마을</a:t>
            </a:r>
          </a:p>
        </p:txBody>
      </p:sp>
      <p:sp>
        <p:nvSpPr>
          <p:cNvPr id="27" name="가로 글상자 26"/>
          <p:cNvSpPr txBox="1"/>
          <p:nvPr/>
        </p:nvSpPr>
        <p:spPr>
          <a:xfrm>
            <a:off x="4721140" y="5452963"/>
            <a:ext cx="1731340" cy="298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에코 왕곡 마을</a:t>
            </a:r>
          </a:p>
        </p:txBody>
      </p:sp>
      <p:sp>
        <p:nvSpPr>
          <p:cNvPr id="28" name="가로 글상자 27"/>
          <p:cNvSpPr txBox="1"/>
          <p:nvPr/>
        </p:nvSpPr>
        <p:spPr>
          <a:xfrm>
            <a:off x="6642980" y="5452963"/>
            <a:ext cx="1731340" cy="298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메아리 창조 마을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6330" y="3520820"/>
            <a:ext cx="1706461" cy="1932143"/>
          </a:xfrm>
          <a:prstGeom prst="round2SameRect">
            <a:avLst>
              <a:gd name="adj1" fmla="val 16667"/>
              <a:gd name="adj2" fmla="val 0"/>
            </a:avLst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444913" y="3539870"/>
            <a:ext cx="1731339" cy="1913093"/>
          </a:xfrm>
          <a:prstGeom prst="round2SameRect">
            <a:avLst>
              <a:gd name="adj1" fmla="val 16667"/>
              <a:gd name="adj2" fmla="val 0"/>
            </a:avLst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470844" y="3524312"/>
            <a:ext cx="1785427" cy="1928651"/>
          </a:xfrm>
          <a:prstGeom prst="round2SameRect">
            <a:avLst>
              <a:gd name="adj1" fmla="val 16667"/>
              <a:gd name="adj2" fmla="val 0"/>
            </a:avLst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452480" y="3520820"/>
            <a:ext cx="1731340" cy="1932143"/>
          </a:xfrm>
          <a:prstGeom prst="round2SameRect">
            <a:avLst>
              <a:gd name="adj1" fmla="val 16667"/>
              <a:gd name="adj2" fmla="val 0"/>
            </a:avLst>
          </a:prstGeom>
        </p:spPr>
      </p:pic>
      <p:sp>
        <p:nvSpPr>
          <p:cNvPr id="38" name="타원 37"/>
          <p:cNvSpPr/>
          <p:nvPr/>
        </p:nvSpPr>
        <p:spPr>
          <a:xfrm>
            <a:off x="486330" y="339739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9" name="타원 38"/>
          <p:cNvSpPr/>
          <p:nvPr/>
        </p:nvSpPr>
        <p:spPr>
          <a:xfrm>
            <a:off x="2480484" y="339739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0" name="타원 39"/>
          <p:cNvSpPr/>
          <p:nvPr/>
        </p:nvSpPr>
        <p:spPr>
          <a:xfrm>
            <a:off x="4487353" y="339739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1" name="타원 40"/>
          <p:cNvSpPr/>
          <p:nvPr/>
        </p:nvSpPr>
        <p:spPr>
          <a:xfrm>
            <a:off x="6500105" y="339739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2" name="타원 41"/>
          <p:cNvSpPr/>
          <p:nvPr/>
        </p:nvSpPr>
        <p:spPr>
          <a:xfrm>
            <a:off x="486330" y="5355077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3" name="타원 42"/>
          <p:cNvSpPr/>
          <p:nvPr/>
        </p:nvSpPr>
        <p:spPr>
          <a:xfrm>
            <a:off x="2491385" y="5317786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4" name="타원 43"/>
          <p:cNvSpPr/>
          <p:nvPr/>
        </p:nvSpPr>
        <p:spPr>
          <a:xfrm>
            <a:off x="4487353" y="5355077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5" name="타원 44"/>
          <p:cNvSpPr/>
          <p:nvPr/>
        </p:nvSpPr>
        <p:spPr>
          <a:xfrm>
            <a:off x="6357230" y="5355077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1935350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이미지 클릭시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 해당 행사 및 축제에 대한 상세 정보를 얻을 수 있는 사이트로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행사 및 축제의 이름 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 해당 행사 및 축제에 대한 상세 정보를 얻을 수 있는 사이트로 이동</a:t>
                      </a:r>
                      <a:endParaRPr kumimoji="0" lang="en-US" altLang="ko-KR" sz="1300" b="0" i="0" baseline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40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지역축제 및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문화행사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8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 및 메뉴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커뮤니티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-&gt;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지역축제 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&amp;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문화행사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가로 글상자 6"/>
          <p:cNvSpPr txBox="1"/>
          <p:nvPr/>
        </p:nvSpPr>
        <p:spPr>
          <a:xfrm>
            <a:off x="170949" y="1214435"/>
            <a:ext cx="1464170" cy="469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 b="1"/>
              <a:t>WYC</a:t>
            </a:r>
          </a:p>
        </p:txBody>
      </p:sp>
      <p:sp>
        <p:nvSpPr>
          <p:cNvPr id="8" name="가로 글상자 7"/>
          <p:cNvSpPr txBox="1"/>
          <p:nvPr/>
        </p:nvSpPr>
        <p:spPr>
          <a:xfrm>
            <a:off x="4203749" y="1306748"/>
            <a:ext cx="4552455" cy="284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/>
              <a:t>Home</a:t>
            </a:r>
            <a:r>
              <a:rPr lang="ko-KR" altLang="en-US" sz="1300"/>
              <a:t>   </a:t>
            </a:r>
            <a:r>
              <a:rPr lang="en-US" altLang="ko-KR" sz="1300"/>
              <a:t> </a:t>
            </a:r>
            <a:r>
              <a:rPr lang="ko-KR" altLang="en-US" sz="1300"/>
              <a:t>수익분석</a:t>
            </a:r>
            <a:r>
              <a:rPr lang="ko-KR" altLang="en-US" sz="1300" b="1"/>
              <a:t>∨</a:t>
            </a:r>
            <a:r>
              <a:rPr lang="ko-KR" altLang="en-US" sz="1300"/>
              <a:t>   정부지원 정책들   커뮤니티</a:t>
            </a:r>
            <a:r>
              <a:rPr lang="ko-KR" altLang="en-US" sz="1300" b="1"/>
              <a:t>∨</a:t>
            </a:r>
            <a:r>
              <a:rPr lang="ko-KR" altLang="en-US" sz="1300"/>
              <a:t>   로그인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505406" y="3189920"/>
            <a:ext cx="260347" cy="2218952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가로 글상자 10"/>
          <p:cNvSpPr txBox="1"/>
          <p:nvPr/>
        </p:nvSpPr>
        <p:spPr>
          <a:xfrm>
            <a:off x="3097450" y="1888759"/>
            <a:ext cx="2651579" cy="271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rgbClr val="008000"/>
                </a:solidFill>
              </a:rPr>
              <a:t>LOCAL FESTIVAL &amp; CULTURAL EVENT</a:t>
            </a:r>
          </a:p>
        </p:txBody>
      </p:sp>
      <p:cxnSp>
        <p:nvCxnSpPr>
          <p:cNvPr id="12" name="선 11"/>
          <p:cNvCxnSpPr/>
          <p:nvPr/>
        </p:nvCxnSpPr>
        <p:spPr>
          <a:xfrm>
            <a:off x="5526147" y="1973054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선 12"/>
          <p:cNvCxnSpPr/>
          <p:nvPr/>
        </p:nvCxnSpPr>
        <p:spPr>
          <a:xfrm>
            <a:off x="5532813" y="2080311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선 13"/>
          <p:cNvCxnSpPr/>
          <p:nvPr/>
        </p:nvCxnSpPr>
        <p:spPr>
          <a:xfrm>
            <a:off x="2881248" y="1973054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선 14"/>
          <p:cNvCxnSpPr/>
          <p:nvPr/>
        </p:nvCxnSpPr>
        <p:spPr>
          <a:xfrm>
            <a:off x="2439781" y="2080311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가로 글상자 15"/>
          <p:cNvSpPr txBox="1"/>
          <p:nvPr/>
        </p:nvSpPr>
        <p:spPr>
          <a:xfrm>
            <a:off x="3104131" y="2156547"/>
            <a:ext cx="2709365" cy="452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/>
              <a:t>전라남도에서 제공하는</a:t>
            </a:r>
          </a:p>
          <a:p>
            <a:pPr lvl="0">
              <a:defRPr/>
            </a:pPr>
            <a:r>
              <a:rPr lang="ko-KR" altLang="en-US" sz="1200" b="1"/>
              <a:t>다양한 농촌 체험 활동을 즐겨보세요.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46516" y="2624978"/>
            <a:ext cx="1731339" cy="278389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529976" y="2609420"/>
            <a:ext cx="1731339" cy="279945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609994" y="2609420"/>
            <a:ext cx="1731339" cy="279945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20" name="가로 글상자 19"/>
          <p:cNvSpPr txBox="1"/>
          <p:nvPr/>
        </p:nvSpPr>
        <p:spPr>
          <a:xfrm>
            <a:off x="578059" y="4890121"/>
            <a:ext cx="1731340" cy="518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곡성 세계 장미 축제</a:t>
            </a:r>
          </a:p>
          <a:p>
            <a:pPr lvl="0">
              <a:defRPr/>
            </a:pPr>
            <a:r>
              <a:rPr lang="en-US" altLang="ko-KR" sz="1400" b="1">
                <a:solidFill>
                  <a:srgbClr val="5F7E3F"/>
                </a:solidFill>
              </a:rPr>
              <a:t>23.05.20~23.05.29</a:t>
            </a:r>
          </a:p>
        </p:txBody>
      </p:sp>
      <p:sp>
        <p:nvSpPr>
          <p:cNvPr id="21" name="가로 글상자 20"/>
          <p:cNvSpPr txBox="1"/>
          <p:nvPr/>
        </p:nvSpPr>
        <p:spPr>
          <a:xfrm>
            <a:off x="2572213" y="4890121"/>
            <a:ext cx="1731341" cy="518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영광 법성포 단오제</a:t>
            </a:r>
          </a:p>
          <a:p>
            <a:pPr lvl="0">
              <a:defRPr/>
            </a:pPr>
            <a:r>
              <a:rPr lang="ko-KR" altLang="en-US" sz="1400" b="1">
                <a:solidFill>
                  <a:srgbClr val="5F7E3F"/>
                </a:solidFill>
              </a:rPr>
              <a:t>23.06.22 ~ 23.06.25</a:t>
            </a:r>
          </a:p>
        </p:txBody>
      </p:sp>
      <p:sp>
        <p:nvSpPr>
          <p:cNvPr id="22" name="가로 글상자 21"/>
          <p:cNvSpPr txBox="1"/>
          <p:nvPr/>
        </p:nvSpPr>
        <p:spPr>
          <a:xfrm>
            <a:off x="4667143" y="4923896"/>
            <a:ext cx="1731340" cy="448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 b="1"/>
              <a:t>곡성 아이스크림 페스티벌</a:t>
            </a:r>
          </a:p>
          <a:p>
            <a:pPr lvl="0">
              <a:defRPr/>
            </a:pPr>
            <a:r>
              <a:rPr lang="ko-KR" altLang="en-US" sz="1400" b="1">
                <a:solidFill>
                  <a:srgbClr val="5F7E3F"/>
                </a:solidFill>
              </a:rPr>
              <a:t>23.07.14 ~ 23.07.16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6537543" y="2580473"/>
            <a:ext cx="1731339" cy="282839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24" name="가로 글상자 23"/>
          <p:cNvSpPr txBox="1"/>
          <p:nvPr/>
        </p:nvSpPr>
        <p:spPr>
          <a:xfrm>
            <a:off x="6591834" y="4886629"/>
            <a:ext cx="1731340" cy="516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정남진 장흥 물축제</a:t>
            </a:r>
          </a:p>
          <a:p>
            <a:pPr lvl="0">
              <a:defRPr/>
            </a:pPr>
            <a:r>
              <a:rPr lang="ko-KR" altLang="en-US" sz="1400" b="1">
                <a:solidFill>
                  <a:srgbClr val="5F7E3F"/>
                </a:solidFill>
              </a:rPr>
              <a:t>23.07.29 ~ 23.08.06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1393" y="2624978"/>
            <a:ext cx="1731339" cy="2261650"/>
          </a:xfrm>
          <a:prstGeom prst="round2SameRect">
            <a:avLst>
              <a:gd name="adj1" fmla="val 16667"/>
              <a:gd name="adj2" fmla="val 0"/>
            </a:avLst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529976" y="2624978"/>
            <a:ext cx="1731339" cy="2261650"/>
          </a:xfrm>
          <a:prstGeom prst="round2SameRect">
            <a:avLst>
              <a:gd name="adj1" fmla="val 16667"/>
              <a:gd name="adj2" fmla="val 0"/>
            </a:avLst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72416" y="2580473"/>
            <a:ext cx="1768918" cy="2306155"/>
          </a:xfrm>
          <a:prstGeom prst="round2SameRect">
            <a:avLst>
              <a:gd name="adj1" fmla="val 16667"/>
              <a:gd name="adj2" fmla="val 0"/>
            </a:avLst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541358" y="2580473"/>
            <a:ext cx="1727524" cy="2309647"/>
          </a:xfrm>
          <a:prstGeom prst="round2SameRect">
            <a:avLst>
              <a:gd name="adj1" fmla="val 16667"/>
              <a:gd name="adj2" fmla="val 0"/>
            </a:avLst>
          </a:prstGeom>
        </p:spPr>
      </p:pic>
      <p:sp>
        <p:nvSpPr>
          <p:cNvPr id="29" name="타원 28"/>
          <p:cNvSpPr/>
          <p:nvPr/>
        </p:nvSpPr>
        <p:spPr>
          <a:xfrm>
            <a:off x="571393" y="258047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0" name="타원 29"/>
          <p:cNvSpPr/>
          <p:nvPr/>
        </p:nvSpPr>
        <p:spPr>
          <a:xfrm>
            <a:off x="2565547" y="258047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1" name="타원 30"/>
          <p:cNvSpPr/>
          <p:nvPr/>
        </p:nvSpPr>
        <p:spPr>
          <a:xfrm>
            <a:off x="4609994" y="258047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2" name="타원 31"/>
          <p:cNvSpPr/>
          <p:nvPr/>
        </p:nvSpPr>
        <p:spPr>
          <a:xfrm>
            <a:off x="6585168" y="258047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3" name="타원 32"/>
          <p:cNvSpPr/>
          <p:nvPr/>
        </p:nvSpPr>
        <p:spPr>
          <a:xfrm>
            <a:off x="410306" y="474415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4" name="타원 33"/>
          <p:cNvSpPr/>
          <p:nvPr/>
        </p:nvSpPr>
        <p:spPr>
          <a:xfrm>
            <a:off x="2393767" y="474415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5" name="타원 34"/>
          <p:cNvSpPr/>
          <p:nvPr/>
        </p:nvSpPr>
        <p:spPr>
          <a:xfrm>
            <a:off x="4473785" y="474415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6" name="타원 35"/>
          <p:cNvSpPr/>
          <p:nvPr/>
        </p:nvSpPr>
        <p:spPr>
          <a:xfrm>
            <a:off x="6398483" y="474415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2435231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귀농 성공사례를 게시판 형태로 제공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게시판 클릭시 귀농 성공 사례 화면으로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90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그림 버튼 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 한칸 씩 좌우로 이동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 baseline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페이지 숫자를 클릭 시 해당 페이지로 즉시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40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귀농 성공사례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9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 및 메뉴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커뮤니티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-&gt;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귀농 성공사례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가로 글상자 6"/>
          <p:cNvSpPr txBox="1"/>
          <p:nvPr/>
        </p:nvSpPr>
        <p:spPr>
          <a:xfrm>
            <a:off x="170949" y="1214435"/>
            <a:ext cx="1464170" cy="469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 b="1"/>
              <a:t>WYC</a:t>
            </a:r>
          </a:p>
        </p:txBody>
      </p:sp>
      <p:sp>
        <p:nvSpPr>
          <p:cNvPr id="8" name="가로 글상자 7"/>
          <p:cNvSpPr txBox="1"/>
          <p:nvPr/>
        </p:nvSpPr>
        <p:spPr>
          <a:xfrm>
            <a:off x="4203749" y="1306748"/>
            <a:ext cx="4552455" cy="284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/>
              <a:t>Home</a:t>
            </a:r>
            <a:r>
              <a:rPr lang="ko-KR" altLang="en-US" sz="1300"/>
              <a:t>   </a:t>
            </a:r>
            <a:r>
              <a:rPr lang="en-US" altLang="ko-KR" sz="1300"/>
              <a:t> </a:t>
            </a:r>
            <a:r>
              <a:rPr lang="ko-KR" altLang="en-US" sz="1300"/>
              <a:t>수익분석</a:t>
            </a:r>
            <a:r>
              <a:rPr lang="ko-KR" altLang="en-US" sz="1300" b="1"/>
              <a:t>∨</a:t>
            </a:r>
            <a:r>
              <a:rPr lang="ko-KR" altLang="en-US" sz="1300"/>
              <a:t>   정부지원 정책들   커뮤니티</a:t>
            </a:r>
            <a:r>
              <a:rPr lang="ko-KR" altLang="en-US" sz="1300" b="1"/>
              <a:t>∨</a:t>
            </a:r>
            <a:r>
              <a:rPr lang="ko-KR" altLang="en-US" sz="1300"/>
              <a:t>   로그인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0949" y="1684020"/>
            <a:ext cx="8334457" cy="1040210"/>
          </a:xfrm>
          <a:prstGeom prst="rect">
            <a:avLst/>
          </a:prstGeom>
        </p:spPr>
      </p:pic>
      <p:sp>
        <p:nvSpPr>
          <p:cNvPr id="10" name="가로 글상자 9"/>
          <p:cNvSpPr txBox="1"/>
          <p:nvPr/>
        </p:nvSpPr>
        <p:spPr>
          <a:xfrm>
            <a:off x="3442813" y="1951181"/>
            <a:ext cx="3352800" cy="422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solidFill>
                  <a:srgbClr val="FFFFFF"/>
                </a:solidFill>
              </a:rPr>
              <a:t>귀농 성공사례</a:t>
            </a:r>
          </a:p>
        </p:txBody>
      </p:sp>
      <p:sp>
        <p:nvSpPr>
          <p:cNvPr id="11" name="가로 글상자 10"/>
          <p:cNvSpPr txBox="1"/>
          <p:nvPr/>
        </p:nvSpPr>
        <p:spPr>
          <a:xfrm>
            <a:off x="3621985" y="2930858"/>
            <a:ext cx="2651579" cy="334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rgbClr val="008000"/>
                </a:solidFill>
              </a:rPr>
              <a:t>SUCCESS STORY</a:t>
            </a:r>
          </a:p>
        </p:txBody>
      </p:sp>
      <p:cxnSp>
        <p:nvCxnSpPr>
          <p:cNvPr id="12" name="선 11"/>
          <p:cNvCxnSpPr/>
          <p:nvPr/>
        </p:nvCxnSpPr>
        <p:spPr>
          <a:xfrm>
            <a:off x="5119213" y="3019070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선 12"/>
          <p:cNvCxnSpPr/>
          <p:nvPr/>
        </p:nvCxnSpPr>
        <p:spPr>
          <a:xfrm>
            <a:off x="5125879" y="3126327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선 13"/>
          <p:cNvCxnSpPr/>
          <p:nvPr/>
        </p:nvCxnSpPr>
        <p:spPr>
          <a:xfrm>
            <a:off x="3331371" y="3019070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선 14"/>
          <p:cNvCxnSpPr/>
          <p:nvPr/>
        </p:nvCxnSpPr>
        <p:spPr>
          <a:xfrm>
            <a:off x="2889904" y="3126327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가로 글상자 15"/>
          <p:cNvSpPr txBox="1"/>
          <p:nvPr/>
        </p:nvSpPr>
        <p:spPr>
          <a:xfrm>
            <a:off x="2907626" y="3202369"/>
            <a:ext cx="2709365" cy="453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 b="1"/>
              <a:t>당신의 귀농 성공사례를</a:t>
            </a:r>
          </a:p>
          <a:p>
            <a:pPr lvl="0" algn="ctr">
              <a:defRPr/>
            </a:pPr>
            <a:r>
              <a:rPr lang="ko-KR" altLang="en-US" sz="1200" b="1"/>
              <a:t>공유해보아요.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505406" y="1183320"/>
            <a:ext cx="260347" cy="3883980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19" name="선 18"/>
          <p:cNvCxnSpPr/>
          <p:nvPr/>
        </p:nvCxnSpPr>
        <p:spPr>
          <a:xfrm>
            <a:off x="1422400" y="3963508"/>
            <a:ext cx="5727699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20" name="선 19"/>
          <p:cNvCxnSpPr/>
          <p:nvPr/>
        </p:nvCxnSpPr>
        <p:spPr>
          <a:xfrm>
            <a:off x="1422400" y="4242908"/>
            <a:ext cx="5727699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21" name="선 20"/>
          <p:cNvCxnSpPr/>
          <p:nvPr/>
        </p:nvCxnSpPr>
        <p:spPr>
          <a:xfrm>
            <a:off x="1422400" y="4551263"/>
            <a:ext cx="5727699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22" name="선 21"/>
          <p:cNvCxnSpPr/>
          <p:nvPr/>
        </p:nvCxnSpPr>
        <p:spPr>
          <a:xfrm>
            <a:off x="1422400" y="4839808"/>
            <a:ext cx="5727699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23" name="선 22"/>
          <p:cNvCxnSpPr/>
          <p:nvPr/>
        </p:nvCxnSpPr>
        <p:spPr>
          <a:xfrm>
            <a:off x="1422400" y="5105400"/>
            <a:ext cx="5727699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24" name="선 23"/>
          <p:cNvCxnSpPr/>
          <p:nvPr/>
        </p:nvCxnSpPr>
        <p:spPr>
          <a:xfrm>
            <a:off x="1422400" y="5385909"/>
            <a:ext cx="5727699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25" name="선 24"/>
          <p:cNvCxnSpPr/>
          <p:nvPr/>
        </p:nvCxnSpPr>
        <p:spPr>
          <a:xfrm>
            <a:off x="1422400" y="5678009"/>
            <a:ext cx="5727699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26" name="가로 글상자 25"/>
          <p:cNvSpPr txBox="1"/>
          <p:nvPr/>
        </p:nvSpPr>
        <p:spPr>
          <a:xfrm>
            <a:off x="1422400" y="3655630"/>
            <a:ext cx="711199" cy="362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No.</a:t>
            </a:r>
          </a:p>
        </p:txBody>
      </p:sp>
      <p:sp>
        <p:nvSpPr>
          <p:cNvPr id="27" name="가로 글상자 26"/>
          <p:cNvSpPr txBox="1"/>
          <p:nvPr/>
        </p:nvSpPr>
        <p:spPr>
          <a:xfrm>
            <a:off x="2273300" y="3655630"/>
            <a:ext cx="794404" cy="362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제목</a:t>
            </a:r>
          </a:p>
        </p:txBody>
      </p:sp>
      <p:sp>
        <p:nvSpPr>
          <p:cNvPr id="28" name="가로 글상자 27"/>
          <p:cNvSpPr txBox="1"/>
          <p:nvPr/>
        </p:nvSpPr>
        <p:spPr>
          <a:xfrm>
            <a:off x="5616992" y="3655630"/>
            <a:ext cx="1025108" cy="362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글쓴이</a:t>
            </a:r>
          </a:p>
        </p:txBody>
      </p:sp>
      <p:sp>
        <p:nvSpPr>
          <p:cNvPr id="29" name="가로 글상자 28"/>
          <p:cNvSpPr txBox="1"/>
          <p:nvPr/>
        </p:nvSpPr>
        <p:spPr>
          <a:xfrm>
            <a:off x="6642100" y="3655630"/>
            <a:ext cx="673100" cy="362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날짜</a:t>
            </a:r>
          </a:p>
        </p:txBody>
      </p:sp>
      <p:sp>
        <p:nvSpPr>
          <p:cNvPr id="30" name="가로 글상자 29"/>
          <p:cNvSpPr txBox="1"/>
          <p:nvPr/>
        </p:nvSpPr>
        <p:spPr>
          <a:xfrm>
            <a:off x="1422400" y="3963508"/>
            <a:ext cx="558799" cy="292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1137</a:t>
            </a:r>
          </a:p>
        </p:txBody>
      </p:sp>
      <p:sp>
        <p:nvSpPr>
          <p:cNvPr id="32" name="가로 글상자 31"/>
          <p:cNvSpPr txBox="1"/>
          <p:nvPr/>
        </p:nvSpPr>
        <p:spPr>
          <a:xfrm>
            <a:off x="1422400" y="4242908"/>
            <a:ext cx="558799" cy="298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1138</a:t>
            </a:r>
          </a:p>
        </p:txBody>
      </p:sp>
      <p:sp>
        <p:nvSpPr>
          <p:cNvPr id="33" name="가로 글상자 32"/>
          <p:cNvSpPr txBox="1"/>
          <p:nvPr/>
        </p:nvSpPr>
        <p:spPr>
          <a:xfrm>
            <a:off x="1422400" y="4551263"/>
            <a:ext cx="558799" cy="295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1139</a:t>
            </a:r>
          </a:p>
        </p:txBody>
      </p:sp>
      <p:sp>
        <p:nvSpPr>
          <p:cNvPr id="34" name="가로 글상자 33"/>
          <p:cNvSpPr txBox="1"/>
          <p:nvPr/>
        </p:nvSpPr>
        <p:spPr>
          <a:xfrm>
            <a:off x="1422400" y="4843525"/>
            <a:ext cx="558799" cy="298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1140</a:t>
            </a:r>
          </a:p>
        </p:txBody>
      </p:sp>
      <p:sp>
        <p:nvSpPr>
          <p:cNvPr id="35" name="가로 글상자 34"/>
          <p:cNvSpPr txBox="1"/>
          <p:nvPr/>
        </p:nvSpPr>
        <p:spPr>
          <a:xfrm>
            <a:off x="1422400" y="5105400"/>
            <a:ext cx="558799" cy="293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1141</a:t>
            </a:r>
          </a:p>
        </p:txBody>
      </p:sp>
      <p:sp>
        <p:nvSpPr>
          <p:cNvPr id="36" name="가로 글상자 35"/>
          <p:cNvSpPr txBox="1"/>
          <p:nvPr/>
        </p:nvSpPr>
        <p:spPr>
          <a:xfrm>
            <a:off x="1422400" y="5397662"/>
            <a:ext cx="558799" cy="296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1142</a:t>
            </a:r>
          </a:p>
        </p:txBody>
      </p:sp>
      <p:sp>
        <p:nvSpPr>
          <p:cNvPr id="37" name="가로 글상자 36"/>
          <p:cNvSpPr txBox="1"/>
          <p:nvPr/>
        </p:nvSpPr>
        <p:spPr>
          <a:xfrm>
            <a:off x="2273300" y="3963508"/>
            <a:ext cx="3343692" cy="292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첫 수확의 기쁨</a:t>
            </a:r>
          </a:p>
        </p:txBody>
      </p:sp>
      <p:sp>
        <p:nvSpPr>
          <p:cNvPr id="38" name="가로 글상자 37"/>
          <p:cNvSpPr txBox="1"/>
          <p:nvPr/>
        </p:nvSpPr>
        <p:spPr>
          <a:xfrm>
            <a:off x="2273299" y="4259001"/>
            <a:ext cx="3343692" cy="292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딸기도 잡고 사랑도 잡은 스윗한 사랑꾼</a:t>
            </a:r>
          </a:p>
        </p:txBody>
      </p:sp>
      <p:sp>
        <p:nvSpPr>
          <p:cNvPr id="39" name="가로 글상자 38"/>
          <p:cNvSpPr txBox="1"/>
          <p:nvPr/>
        </p:nvSpPr>
        <p:spPr>
          <a:xfrm>
            <a:off x="2273300" y="4554058"/>
            <a:ext cx="3343692" cy="292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고구마</a:t>
            </a:r>
            <a:r>
              <a:rPr lang="en-US" altLang="ko-KR" sz="1400"/>
              <a:t>!!</a:t>
            </a:r>
            <a:r>
              <a:rPr lang="ko-KR" altLang="en-US" sz="1400"/>
              <a:t> 호박고구마</a:t>
            </a:r>
            <a:r>
              <a:rPr lang="en-US" altLang="ko-KR" sz="1400"/>
              <a:t>!!!!</a:t>
            </a:r>
          </a:p>
        </p:txBody>
      </p:sp>
      <p:sp>
        <p:nvSpPr>
          <p:cNvPr id="40" name="가로 글상자 39"/>
          <p:cNvSpPr txBox="1"/>
          <p:nvPr/>
        </p:nvSpPr>
        <p:spPr>
          <a:xfrm>
            <a:off x="2273300" y="4839808"/>
            <a:ext cx="3343692" cy="292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건강과 행복 둘다 잡은 귀농 </a:t>
            </a:r>
            <a:r>
              <a:rPr lang="en-US" altLang="ko-KR" sz="1400"/>
              <a:t>life</a:t>
            </a:r>
          </a:p>
        </p:txBody>
      </p:sp>
      <p:sp>
        <p:nvSpPr>
          <p:cNvPr id="41" name="가로 글상자 40"/>
          <p:cNvSpPr txBox="1"/>
          <p:nvPr/>
        </p:nvSpPr>
        <p:spPr>
          <a:xfrm>
            <a:off x="2273300" y="5106508"/>
            <a:ext cx="3343692" cy="292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김영란 농부의 </a:t>
            </a:r>
            <a:r>
              <a:rPr lang="en-US" altLang="ko-KR" sz="1400"/>
              <a:t>7</a:t>
            </a:r>
            <a:r>
              <a:rPr lang="ko-KR" altLang="en-US" sz="1400"/>
              <a:t>년전 귀농 결심</a:t>
            </a:r>
          </a:p>
        </p:txBody>
      </p:sp>
      <p:sp>
        <p:nvSpPr>
          <p:cNvPr id="42" name="가로 글상자 41"/>
          <p:cNvSpPr txBox="1"/>
          <p:nvPr/>
        </p:nvSpPr>
        <p:spPr>
          <a:xfrm>
            <a:off x="2273300" y="5401783"/>
            <a:ext cx="3343692" cy="292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3</a:t>
            </a:r>
            <a:r>
              <a:rPr lang="ko-KR" altLang="en-US" sz="1400"/>
              <a:t>년전 불안했던 마음은 확신으로</a:t>
            </a:r>
            <a:r>
              <a:rPr lang="en-US" altLang="ko-KR" sz="1400"/>
              <a:t>..</a:t>
            </a:r>
          </a:p>
        </p:txBody>
      </p:sp>
      <p:sp>
        <p:nvSpPr>
          <p:cNvPr id="43" name="가로 글상자 42"/>
          <p:cNvSpPr txBox="1"/>
          <p:nvPr/>
        </p:nvSpPr>
        <p:spPr>
          <a:xfrm>
            <a:off x="9705475" y="6148638"/>
            <a:ext cx="252865" cy="364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4" name="가로 글상자 43"/>
          <p:cNvSpPr txBox="1"/>
          <p:nvPr/>
        </p:nvSpPr>
        <p:spPr>
          <a:xfrm>
            <a:off x="5664508" y="3969534"/>
            <a:ext cx="862984" cy="29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김덕배</a:t>
            </a:r>
          </a:p>
        </p:txBody>
      </p:sp>
      <p:sp>
        <p:nvSpPr>
          <p:cNvPr id="45" name="가로 글상자 44"/>
          <p:cNvSpPr txBox="1"/>
          <p:nvPr/>
        </p:nvSpPr>
        <p:spPr>
          <a:xfrm>
            <a:off x="5664508" y="4261796"/>
            <a:ext cx="862984" cy="298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최기영</a:t>
            </a:r>
          </a:p>
        </p:txBody>
      </p:sp>
      <p:sp>
        <p:nvSpPr>
          <p:cNvPr id="46" name="가로 글상자 45"/>
          <p:cNvSpPr txBox="1"/>
          <p:nvPr/>
        </p:nvSpPr>
        <p:spPr>
          <a:xfrm>
            <a:off x="5664508" y="4541520"/>
            <a:ext cx="862984" cy="295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아이유</a:t>
            </a:r>
          </a:p>
        </p:txBody>
      </p:sp>
      <p:sp>
        <p:nvSpPr>
          <p:cNvPr id="47" name="가로 글상자 46"/>
          <p:cNvSpPr txBox="1"/>
          <p:nvPr/>
        </p:nvSpPr>
        <p:spPr>
          <a:xfrm>
            <a:off x="5664508" y="4839808"/>
            <a:ext cx="862984" cy="292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김성민</a:t>
            </a:r>
          </a:p>
        </p:txBody>
      </p:sp>
      <p:sp>
        <p:nvSpPr>
          <p:cNvPr id="48" name="가로 글상자 47"/>
          <p:cNvSpPr txBox="1"/>
          <p:nvPr/>
        </p:nvSpPr>
        <p:spPr>
          <a:xfrm>
            <a:off x="5664508" y="5109521"/>
            <a:ext cx="862984" cy="298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고라니</a:t>
            </a:r>
          </a:p>
        </p:txBody>
      </p:sp>
      <p:sp>
        <p:nvSpPr>
          <p:cNvPr id="49" name="가로 글상자 48"/>
          <p:cNvSpPr txBox="1"/>
          <p:nvPr/>
        </p:nvSpPr>
        <p:spPr>
          <a:xfrm>
            <a:off x="5664508" y="5401783"/>
            <a:ext cx="862984" cy="292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강동원</a:t>
            </a:r>
          </a:p>
        </p:txBody>
      </p:sp>
      <p:sp>
        <p:nvSpPr>
          <p:cNvPr id="50" name="가로 글상자 49"/>
          <p:cNvSpPr txBox="1"/>
          <p:nvPr/>
        </p:nvSpPr>
        <p:spPr>
          <a:xfrm>
            <a:off x="6302140" y="3998595"/>
            <a:ext cx="1088576" cy="267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2003-06-01</a:t>
            </a:r>
          </a:p>
        </p:txBody>
      </p:sp>
      <p:sp>
        <p:nvSpPr>
          <p:cNvPr id="51" name="가로 글상자 50"/>
          <p:cNvSpPr txBox="1"/>
          <p:nvPr/>
        </p:nvSpPr>
        <p:spPr>
          <a:xfrm>
            <a:off x="6302140" y="4293384"/>
            <a:ext cx="1088576" cy="267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2003-06-01</a:t>
            </a:r>
          </a:p>
        </p:txBody>
      </p:sp>
      <p:sp>
        <p:nvSpPr>
          <p:cNvPr id="52" name="가로 글상자 51"/>
          <p:cNvSpPr txBox="1"/>
          <p:nvPr/>
        </p:nvSpPr>
        <p:spPr>
          <a:xfrm>
            <a:off x="6302140" y="4579134"/>
            <a:ext cx="1088576" cy="267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2003-06-02</a:t>
            </a:r>
          </a:p>
        </p:txBody>
      </p:sp>
      <p:sp>
        <p:nvSpPr>
          <p:cNvPr id="53" name="가로 글상자 52"/>
          <p:cNvSpPr txBox="1"/>
          <p:nvPr/>
        </p:nvSpPr>
        <p:spPr>
          <a:xfrm>
            <a:off x="6302140" y="4874409"/>
            <a:ext cx="1088576" cy="267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2003-06-03</a:t>
            </a:r>
          </a:p>
        </p:txBody>
      </p:sp>
      <p:sp>
        <p:nvSpPr>
          <p:cNvPr id="54" name="가로 글상자 53"/>
          <p:cNvSpPr txBox="1"/>
          <p:nvPr/>
        </p:nvSpPr>
        <p:spPr>
          <a:xfrm>
            <a:off x="6302140" y="5141595"/>
            <a:ext cx="1088576" cy="267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2003-06-05</a:t>
            </a:r>
          </a:p>
        </p:txBody>
      </p:sp>
      <p:sp>
        <p:nvSpPr>
          <p:cNvPr id="55" name="가로 글상자 54"/>
          <p:cNvSpPr txBox="1"/>
          <p:nvPr/>
        </p:nvSpPr>
        <p:spPr>
          <a:xfrm>
            <a:off x="6302140" y="5385909"/>
            <a:ext cx="1088576" cy="270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2003-06-05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907626" y="5998244"/>
            <a:ext cx="2756881" cy="33267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57" name="선 56"/>
          <p:cNvCxnSpPr/>
          <p:nvPr/>
        </p:nvCxnSpPr>
        <p:spPr>
          <a:xfrm rot="16200000" flipH="1">
            <a:off x="3165035" y="6164580"/>
            <a:ext cx="332672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선 58"/>
          <p:cNvCxnSpPr/>
          <p:nvPr/>
        </p:nvCxnSpPr>
        <p:spPr>
          <a:xfrm rot="16200000" flipH="1">
            <a:off x="3618224" y="6148637"/>
            <a:ext cx="332672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선 59"/>
          <p:cNvCxnSpPr/>
          <p:nvPr/>
        </p:nvCxnSpPr>
        <p:spPr>
          <a:xfrm rot="16200000" flipH="1">
            <a:off x="5175760" y="6148636"/>
            <a:ext cx="332672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선 60"/>
          <p:cNvCxnSpPr/>
          <p:nvPr/>
        </p:nvCxnSpPr>
        <p:spPr>
          <a:xfrm rot="16200000" flipH="1">
            <a:off x="4171841" y="6164580"/>
            <a:ext cx="332672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선 61"/>
          <p:cNvCxnSpPr/>
          <p:nvPr/>
        </p:nvCxnSpPr>
        <p:spPr>
          <a:xfrm rot="16200000" flipH="1">
            <a:off x="4686189" y="6148636"/>
            <a:ext cx="332672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가로 글상자 62"/>
          <p:cNvSpPr txBox="1"/>
          <p:nvPr/>
        </p:nvSpPr>
        <p:spPr>
          <a:xfrm>
            <a:off x="2907626" y="5998244"/>
            <a:ext cx="423745" cy="362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≪</a:t>
            </a:r>
          </a:p>
        </p:txBody>
      </p:sp>
      <p:sp>
        <p:nvSpPr>
          <p:cNvPr id="65" name="가로 글상자 64"/>
          <p:cNvSpPr txBox="1"/>
          <p:nvPr/>
        </p:nvSpPr>
        <p:spPr>
          <a:xfrm>
            <a:off x="3398046" y="5979194"/>
            <a:ext cx="423745" cy="362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1</a:t>
            </a:r>
          </a:p>
        </p:txBody>
      </p:sp>
      <p:sp>
        <p:nvSpPr>
          <p:cNvPr id="66" name="가로 글상자 65"/>
          <p:cNvSpPr txBox="1"/>
          <p:nvPr/>
        </p:nvSpPr>
        <p:spPr>
          <a:xfrm>
            <a:off x="5246182" y="5968366"/>
            <a:ext cx="423745" cy="363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≫</a:t>
            </a:r>
          </a:p>
        </p:txBody>
      </p:sp>
      <p:sp>
        <p:nvSpPr>
          <p:cNvPr id="67" name="가로 글상자 66"/>
          <p:cNvSpPr txBox="1"/>
          <p:nvPr/>
        </p:nvSpPr>
        <p:spPr>
          <a:xfrm>
            <a:off x="4957301" y="5990521"/>
            <a:ext cx="423745" cy="362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4</a:t>
            </a:r>
          </a:p>
        </p:txBody>
      </p:sp>
      <p:sp>
        <p:nvSpPr>
          <p:cNvPr id="68" name="가로 글상자 67"/>
          <p:cNvSpPr txBox="1"/>
          <p:nvPr/>
        </p:nvSpPr>
        <p:spPr>
          <a:xfrm>
            <a:off x="4466880" y="5998244"/>
            <a:ext cx="423745" cy="362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3</a:t>
            </a:r>
          </a:p>
        </p:txBody>
      </p:sp>
      <p:sp>
        <p:nvSpPr>
          <p:cNvPr id="69" name="가로 글상자 68"/>
          <p:cNvSpPr txBox="1"/>
          <p:nvPr/>
        </p:nvSpPr>
        <p:spPr>
          <a:xfrm>
            <a:off x="3924288" y="5990521"/>
            <a:ext cx="423745" cy="362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2</a:t>
            </a:r>
          </a:p>
        </p:txBody>
      </p:sp>
      <p:sp>
        <p:nvSpPr>
          <p:cNvPr id="70" name="타원 69"/>
          <p:cNvSpPr/>
          <p:nvPr/>
        </p:nvSpPr>
        <p:spPr>
          <a:xfrm>
            <a:off x="1279525" y="342900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71" name="타원 70"/>
          <p:cNvSpPr/>
          <p:nvPr/>
        </p:nvSpPr>
        <p:spPr>
          <a:xfrm>
            <a:off x="2133599" y="382468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72" name="타원 71"/>
          <p:cNvSpPr/>
          <p:nvPr/>
        </p:nvSpPr>
        <p:spPr>
          <a:xfrm>
            <a:off x="2747029" y="5825886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596930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로그인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10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회원관리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로그인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96079" y="195395"/>
          <a:ext cx="3164205" cy="356997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회원관리에서 로그인 아이콘 클릭시 로그인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아이디 입력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비밀번호 입력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입력된 아이디</a:t>
                      </a: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 비밀번호를 </a:t>
                      </a: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form</a:t>
                      </a: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으로 전송하는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5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아이디 찾기 페이지로 이동 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6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비밀번호 찾기 페이지로 이동 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7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회워가입 페이지로 이동하는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" name="순서도: 처리 8"/>
          <p:cNvSpPr/>
          <p:nvPr/>
        </p:nvSpPr>
        <p:spPr>
          <a:xfrm>
            <a:off x="159936" y="1192234"/>
            <a:ext cx="73327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WYC</a:t>
            </a: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∨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3" name="순서도: 처리 12"/>
          <p:cNvSpPr/>
          <p:nvPr/>
        </p:nvSpPr>
        <p:spPr>
          <a:xfrm>
            <a:off x="4422018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670080" y="1906675"/>
            <a:ext cx="1519465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로그인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966744" y="1448192"/>
            <a:ext cx="771072" cy="339647"/>
          </a:xfrm>
          <a:prstGeom prst="roundRect">
            <a:avLst>
              <a:gd name="adj" fmla="val 16667"/>
            </a:avLst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로그인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마이페이지</a:t>
            </a:r>
          </a:p>
        </p:txBody>
      </p:sp>
      <p:sp>
        <p:nvSpPr>
          <p:cNvPr id="22" name="타원 21"/>
          <p:cNvSpPr/>
          <p:nvPr/>
        </p:nvSpPr>
        <p:spPr>
          <a:xfrm>
            <a:off x="5414873" y="4557347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7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011098" y="2945423"/>
            <a:ext cx="3026019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ID 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 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아이디를 입력 하시오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011098" y="3484757"/>
            <a:ext cx="3026019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PW 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비밀번호를 입력 하시오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801204" y="4103077"/>
            <a:ext cx="1454674" cy="363206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login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930502" y="4850424"/>
            <a:ext cx="3229315" cy="38832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ID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찾기  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|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PW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찾기  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|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회원가입</a:t>
            </a:r>
          </a:p>
        </p:txBody>
      </p:sp>
      <p:sp>
        <p:nvSpPr>
          <p:cNvPr id="27" name="타원 26"/>
          <p:cNvSpPr/>
          <p:nvPr/>
        </p:nvSpPr>
        <p:spPr>
          <a:xfrm>
            <a:off x="2761983" y="3316565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28" name="타원 27"/>
          <p:cNvSpPr/>
          <p:nvPr/>
        </p:nvSpPr>
        <p:spPr>
          <a:xfrm>
            <a:off x="4342022" y="4557347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6</a:t>
            </a:r>
          </a:p>
        </p:txBody>
      </p:sp>
      <p:sp>
        <p:nvSpPr>
          <p:cNvPr id="29" name="타원 28"/>
          <p:cNvSpPr/>
          <p:nvPr/>
        </p:nvSpPr>
        <p:spPr>
          <a:xfrm>
            <a:off x="3282738" y="4557347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5</a:t>
            </a:r>
          </a:p>
        </p:txBody>
      </p:sp>
      <p:sp>
        <p:nvSpPr>
          <p:cNvPr id="30" name="타원 29"/>
          <p:cNvSpPr/>
          <p:nvPr/>
        </p:nvSpPr>
        <p:spPr>
          <a:xfrm>
            <a:off x="5255879" y="3968335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4</a:t>
            </a:r>
          </a:p>
        </p:txBody>
      </p:sp>
      <p:sp>
        <p:nvSpPr>
          <p:cNvPr id="31" name="타원 30"/>
          <p:cNvSpPr/>
          <p:nvPr/>
        </p:nvSpPr>
        <p:spPr>
          <a:xfrm>
            <a:off x="7976269" y="1448192"/>
            <a:ext cx="476249" cy="1698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639231" y="1281632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33" name="타원 32"/>
          <p:cNvSpPr/>
          <p:nvPr/>
        </p:nvSpPr>
        <p:spPr>
          <a:xfrm>
            <a:off x="2775904" y="2777231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9936" y="5412620"/>
            <a:ext cx="8584808" cy="1298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596930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아이디 찾기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11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로그인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아이디 찾기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96079" y="195395"/>
          <a:ext cx="3164205" cy="19151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찾으려는 아이디의 이름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찾이려는 아이디의 전화번호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입력된 정보를 전송하여 일치하는 회원 정보가 있으면 새로운 화면으로 아이디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" name="순서도: 처리 8"/>
          <p:cNvSpPr/>
          <p:nvPr/>
        </p:nvSpPr>
        <p:spPr>
          <a:xfrm>
            <a:off x="159936" y="1192234"/>
            <a:ext cx="73327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WYC</a:t>
            </a: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∨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3" name="순서도: 처리 12"/>
          <p:cNvSpPr/>
          <p:nvPr/>
        </p:nvSpPr>
        <p:spPr>
          <a:xfrm>
            <a:off x="4422018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670080" y="1906675"/>
            <a:ext cx="1519465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ID</a:t>
            </a: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 찾기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9936" y="5412620"/>
            <a:ext cx="8584808" cy="1298840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2745788" y="3429000"/>
            <a:ext cx="3429000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이름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ex)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 홍길동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2745788" y="3968335"/>
            <a:ext cx="3429000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전화번호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ex)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010-1234-5678</a:t>
            </a:r>
          </a:p>
        </p:txBody>
      </p:sp>
      <p:sp>
        <p:nvSpPr>
          <p:cNvPr id="45" name="모서리가 둥근 직사각형 44"/>
          <p:cNvSpPr/>
          <p:nvPr/>
        </p:nvSpPr>
        <p:spPr>
          <a:xfrm>
            <a:off x="3562740" y="4551499"/>
            <a:ext cx="1795096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검색</a:t>
            </a:r>
          </a:p>
        </p:txBody>
      </p:sp>
      <p:sp>
        <p:nvSpPr>
          <p:cNvPr id="46" name="타원 45"/>
          <p:cNvSpPr/>
          <p:nvPr/>
        </p:nvSpPr>
        <p:spPr>
          <a:xfrm>
            <a:off x="2505384" y="3226299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47" name="타원 46"/>
          <p:cNvSpPr/>
          <p:nvPr/>
        </p:nvSpPr>
        <p:spPr>
          <a:xfrm>
            <a:off x="2470025" y="3744385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48" name="타원 47"/>
          <p:cNvSpPr/>
          <p:nvPr/>
        </p:nvSpPr>
        <p:spPr>
          <a:xfrm>
            <a:off x="3333042" y="4442250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2660986" y="2937947"/>
            <a:ext cx="3612173" cy="420892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찾으려는 아이디의 이름과 전화번호를 입력 하시오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596930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아이디 찾기 성공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12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아이디 찾기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검색 버튼 클릭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96079" y="195395"/>
          <a:ext cx="3164205" cy="17246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회원 정보와 일치하는 </a:t>
                      </a: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ID</a:t>
                      </a: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정보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로그인 페이지로 이동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비밀번호 찾기 페이지로 이동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" name="순서도: 처리 8"/>
          <p:cNvSpPr/>
          <p:nvPr/>
        </p:nvSpPr>
        <p:spPr>
          <a:xfrm>
            <a:off x="159936" y="1192234"/>
            <a:ext cx="73327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WYC</a:t>
            </a: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∨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3" name="순서도: 처리 12"/>
          <p:cNvSpPr/>
          <p:nvPr/>
        </p:nvSpPr>
        <p:spPr>
          <a:xfrm>
            <a:off x="4422018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670080" y="1906675"/>
            <a:ext cx="1519465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ID</a:t>
            </a: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 찾기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9936" y="5412620"/>
            <a:ext cx="8584808" cy="1298840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2745789" y="3499161"/>
            <a:ext cx="3429000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아이디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gildong11</a:t>
            </a:r>
          </a:p>
        </p:txBody>
      </p:sp>
      <p:sp>
        <p:nvSpPr>
          <p:cNvPr id="44" name="타원 43"/>
          <p:cNvSpPr/>
          <p:nvPr/>
        </p:nvSpPr>
        <p:spPr>
          <a:xfrm>
            <a:off x="5953669" y="3352217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45" name="모서리가 둥근 직사각형 44"/>
          <p:cNvSpPr/>
          <p:nvPr/>
        </p:nvSpPr>
        <p:spPr>
          <a:xfrm>
            <a:off x="2660987" y="3008108"/>
            <a:ext cx="3612173" cy="420892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홍길동님의 아이디</a:t>
            </a:r>
          </a:p>
        </p:txBody>
      </p:sp>
      <p:sp>
        <p:nvSpPr>
          <p:cNvPr id="46" name="타원 45"/>
          <p:cNvSpPr/>
          <p:nvPr/>
        </p:nvSpPr>
        <p:spPr>
          <a:xfrm>
            <a:off x="5445761" y="4239659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2866685" y="4407851"/>
            <a:ext cx="3229315" cy="38832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로그인 하기 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|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PW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찾기  </a:t>
            </a: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4312823" y="4239659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371409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91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화면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1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캐러셀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3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424" y="1183320"/>
            <a:ext cx="8585231" cy="552926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8171980" y="3730503"/>
            <a:ext cx="441324" cy="482131"/>
          </a:xfrm>
          <a:prstGeom prst="ellipse">
            <a:avLst/>
          </a:prstGeom>
          <a:solidFill>
            <a:srgbClr val="A8D06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solidFill>
                  <a:srgbClr val="FFFFFF"/>
                </a:solidFill>
              </a:rPr>
              <a:t>&gt;</a:t>
            </a:r>
          </a:p>
        </p:txBody>
      </p:sp>
      <p:sp>
        <p:nvSpPr>
          <p:cNvPr id="8" name="가로 글상자 7"/>
          <p:cNvSpPr txBox="1"/>
          <p:nvPr/>
        </p:nvSpPr>
        <p:spPr>
          <a:xfrm>
            <a:off x="3768696" y="2963989"/>
            <a:ext cx="4987508" cy="1882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400" b="1">
                <a:solidFill>
                  <a:schemeClr val="lt1"/>
                </a:solidFill>
              </a:rPr>
              <a:t>귀농에 대한 다양한 정보를 경험해 보세요</a:t>
            </a:r>
          </a:p>
          <a:p>
            <a:pPr lvl="0" algn="r">
              <a:defRPr/>
            </a:pPr>
            <a:r>
              <a:rPr lang="en-US" altLang="ko-KR" sz="5200">
                <a:solidFill>
                  <a:schemeClr val="lt1"/>
                </a:solidFill>
              </a:rPr>
              <a:t>Welcome to </a:t>
            </a:r>
            <a:r>
              <a:rPr lang="ko-KR" altLang="en-US" sz="5200">
                <a:solidFill>
                  <a:schemeClr val="lt1"/>
                </a:solidFill>
              </a:rPr>
              <a:t>          	</a:t>
            </a:r>
            <a:r>
              <a:rPr lang="en-US" altLang="ko-KR" sz="5200">
                <a:solidFill>
                  <a:schemeClr val="lt1"/>
                </a:solidFill>
              </a:rPr>
              <a:t>Jeonnam!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7133754" y="4846320"/>
            <a:ext cx="1479550" cy="670241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400" b="1">
                <a:solidFill>
                  <a:schemeClr val="dk1"/>
                </a:solidFill>
              </a:rPr>
              <a:t>explore more</a:t>
            </a:r>
          </a:p>
        </p:txBody>
      </p:sp>
      <p:sp>
        <p:nvSpPr>
          <p:cNvPr id="10" name="타원 9"/>
          <p:cNvSpPr/>
          <p:nvPr/>
        </p:nvSpPr>
        <p:spPr>
          <a:xfrm>
            <a:off x="362003" y="3730503"/>
            <a:ext cx="441324" cy="482131"/>
          </a:xfrm>
          <a:prstGeom prst="ellipse">
            <a:avLst/>
          </a:prstGeom>
          <a:solidFill>
            <a:srgbClr val="A8D06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solidFill>
                  <a:srgbClr val="FFFFFF"/>
                </a:solidFill>
              </a:rPr>
              <a:t>&lt;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596930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PW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 찾기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13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로그인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PW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찾기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96079" y="195395"/>
          <a:ext cx="3164205" cy="27076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회원 정보에 입력된 아이디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회원 정보에 입력된 이름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회원 정보에 입력된 생년월일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회원 정보에 입력된 주민번호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5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일치하는 아이디의 비밀번호 제공 화면으로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" name="순서도: 처리 8"/>
          <p:cNvSpPr/>
          <p:nvPr/>
        </p:nvSpPr>
        <p:spPr>
          <a:xfrm>
            <a:off x="159936" y="1192234"/>
            <a:ext cx="73327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WYC</a:t>
            </a: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∨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3" name="순서도: 처리 12"/>
          <p:cNvSpPr/>
          <p:nvPr/>
        </p:nvSpPr>
        <p:spPr>
          <a:xfrm>
            <a:off x="4422018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670080" y="1906675"/>
            <a:ext cx="1519465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PW</a:t>
            </a: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 찾기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9936" y="5585508"/>
            <a:ext cx="8584808" cy="1125952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3545192" y="5131237"/>
            <a:ext cx="1795096" cy="333317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검색</a:t>
            </a:r>
          </a:p>
        </p:txBody>
      </p:sp>
      <p:sp>
        <p:nvSpPr>
          <p:cNvPr id="44" name="타원 43"/>
          <p:cNvSpPr/>
          <p:nvPr/>
        </p:nvSpPr>
        <p:spPr>
          <a:xfrm>
            <a:off x="5171771" y="4963045"/>
            <a:ext cx="337038" cy="246819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5</a:t>
            </a:r>
          </a:p>
        </p:txBody>
      </p:sp>
      <p:sp>
        <p:nvSpPr>
          <p:cNvPr id="45" name="모서리가 둥근 직사각형 44"/>
          <p:cNvSpPr/>
          <p:nvPr/>
        </p:nvSpPr>
        <p:spPr>
          <a:xfrm>
            <a:off x="2555783" y="2703302"/>
            <a:ext cx="3612173" cy="420892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회원정보에 입력된 정보 인증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2639836" y="3592264"/>
            <a:ext cx="3429000" cy="354820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이름</a:t>
            </a:r>
            <a:r>
              <a:rPr kumimoji="0" lang="en-US" altLang="ko-KR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8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ex)</a:t>
            </a:r>
            <a:r>
              <a:rPr kumimoji="0" lang="ko-KR" altLang="en-US" sz="8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 홍길동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2639836" y="4029926"/>
            <a:ext cx="3429000" cy="354820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주민번호</a:t>
            </a:r>
            <a:r>
              <a:rPr kumimoji="0" lang="en-US" altLang="ko-KR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8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ex)</a:t>
            </a:r>
            <a:r>
              <a:rPr kumimoji="0" lang="ko-KR" altLang="en-US" sz="8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 </a:t>
            </a:r>
            <a:r>
              <a:rPr kumimoji="0" lang="en-US" altLang="ko-KR" sz="8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000220-4457321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2638424" y="4454156"/>
            <a:ext cx="3429000" cy="354820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전화번호</a:t>
            </a:r>
            <a:r>
              <a:rPr kumimoji="0" lang="en-US" altLang="ko-KR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8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ex)</a:t>
            </a:r>
            <a:r>
              <a:rPr kumimoji="0" lang="ko-KR" altLang="en-US" sz="8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 </a:t>
            </a:r>
            <a:r>
              <a:rPr kumimoji="0" lang="en-US" altLang="ko-KR" sz="8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010-1234-5678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2647369" y="3124194"/>
            <a:ext cx="3429000" cy="354820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아이디</a:t>
            </a:r>
            <a:r>
              <a:rPr kumimoji="0" lang="en-US" altLang="ko-KR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아이디를 입력 하시오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.</a:t>
            </a:r>
          </a:p>
        </p:txBody>
      </p:sp>
      <p:sp>
        <p:nvSpPr>
          <p:cNvPr id="50" name="타원 49"/>
          <p:cNvSpPr/>
          <p:nvPr/>
        </p:nvSpPr>
        <p:spPr>
          <a:xfrm>
            <a:off x="5851281" y="2980919"/>
            <a:ext cx="337038" cy="246819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51" name="타원 50"/>
          <p:cNvSpPr/>
          <p:nvPr/>
        </p:nvSpPr>
        <p:spPr>
          <a:xfrm>
            <a:off x="5812358" y="3424072"/>
            <a:ext cx="381922" cy="246819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52" name="타원 51"/>
          <p:cNvSpPr/>
          <p:nvPr/>
        </p:nvSpPr>
        <p:spPr>
          <a:xfrm>
            <a:off x="5806397" y="3960518"/>
            <a:ext cx="381922" cy="246819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53" name="타원 52"/>
          <p:cNvSpPr/>
          <p:nvPr/>
        </p:nvSpPr>
        <p:spPr>
          <a:xfrm>
            <a:off x="5812358" y="4384747"/>
            <a:ext cx="381922" cy="246819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596930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PW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재설정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14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PW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찾기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PW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재설정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96079" y="195395"/>
          <a:ext cx="3164205" cy="17246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새로운 비밀번호를 생성한다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비밀번호 일치 여부를 확인한다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비밀번호 업데이트 하고</a:t>
                      </a: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 로그인 페이지로 넘어간다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" name="순서도: 처리 8"/>
          <p:cNvSpPr/>
          <p:nvPr/>
        </p:nvSpPr>
        <p:spPr>
          <a:xfrm>
            <a:off x="159936" y="1192234"/>
            <a:ext cx="73327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WYC</a:t>
            </a: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∨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3" name="순서도: 처리 12"/>
          <p:cNvSpPr/>
          <p:nvPr/>
        </p:nvSpPr>
        <p:spPr>
          <a:xfrm>
            <a:off x="4422018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670080" y="1906675"/>
            <a:ext cx="1519465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PW</a:t>
            </a: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 재설정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9936" y="5412620"/>
            <a:ext cx="8584808" cy="1298840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2641356" y="2674559"/>
            <a:ext cx="3612173" cy="420892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비밀번호 재설정 하기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2647368" y="3053197"/>
            <a:ext cx="3429000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비밀번호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asdf12345</a:t>
            </a:r>
          </a:p>
        </p:txBody>
      </p:sp>
      <p:sp>
        <p:nvSpPr>
          <p:cNvPr id="45" name="타원 44"/>
          <p:cNvSpPr/>
          <p:nvPr/>
        </p:nvSpPr>
        <p:spPr>
          <a:xfrm>
            <a:off x="5819889" y="2885005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3549895" y="4483749"/>
            <a:ext cx="1795096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비밀번호 변경</a:t>
            </a:r>
          </a:p>
        </p:txBody>
      </p:sp>
      <p:sp>
        <p:nvSpPr>
          <p:cNvPr id="47" name="타원 46"/>
          <p:cNvSpPr/>
          <p:nvPr/>
        </p:nvSpPr>
        <p:spPr>
          <a:xfrm>
            <a:off x="5154031" y="4315557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2647368" y="3704966"/>
            <a:ext cx="3429000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비밀번호 확인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asdf12345</a:t>
            </a:r>
          </a:p>
        </p:txBody>
      </p:sp>
      <p:sp>
        <p:nvSpPr>
          <p:cNvPr id="49" name="타원 48"/>
          <p:cNvSpPr/>
          <p:nvPr/>
        </p:nvSpPr>
        <p:spPr>
          <a:xfrm>
            <a:off x="5819889" y="3536774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596930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회원 가입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15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로그인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회원가입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96079" y="195395"/>
          <a:ext cx="3164205" cy="358747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5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사용할 아이디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사용할 비밀번호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이메일 계정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회원 이름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5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회원 주민번호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6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회원 전화번호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7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취소 버튼 클릭시 이전 화면으로 돌아간다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8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입력된 회원정보를 </a:t>
                      </a: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form</a:t>
                      </a: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으로 보내는 회원가입 완료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" name="순서도: 처리 8"/>
          <p:cNvSpPr/>
          <p:nvPr/>
        </p:nvSpPr>
        <p:spPr>
          <a:xfrm>
            <a:off x="159936" y="1192234"/>
            <a:ext cx="73327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WYC</a:t>
            </a: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∨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3" name="순서도: 처리 12"/>
          <p:cNvSpPr/>
          <p:nvPr/>
        </p:nvSpPr>
        <p:spPr>
          <a:xfrm>
            <a:off x="4422018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670080" y="1906675"/>
            <a:ext cx="1519465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회원가입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2711337" y="2744034"/>
            <a:ext cx="3429000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아이디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ex)</a:t>
            </a:r>
            <a:r>
              <a:rPr kumimoji="0" lang="ko-KR" altLang="en-US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 영어</a:t>
            </a:r>
            <a:r>
              <a:rPr kumimoji="0" lang="en-US" altLang="ko-KR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+</a:t>
            </a:r>
            <a:r>
              <a:rPr kumimoji="0" lang="ko-KR" altLang="en-US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숫자 혼합 </a:t>
            </a:r>
            <a:r>
              <a:rPr kumimoji="0" lang="en-US" altLang="ko-KR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8</a:t>
            </a:r>
            <a:r>
              <a:rPr kumimoji="0" lang="ko-KR" altLang="en-US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자리 이상</a:t>
            </a:r>
          </a:p>
        </p:txBody>
      </p:sp>
      <p:sp>
        <p:nvSpPr>
          <p:cNvPr id="44" name="타원 43"/>
          <p:cNvSpPr/>
          <p:nvPr/>
        </p:nvSpPr>
        <p:spPr>
          <a:xfrm>
            <a:off x="5883858" y="2575842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45" name="모서리가 둥근 직사각형 44"/>
          <p:cNvSpPr/>
          <p:nvPr/>
        </p:nvSpPr>
        <p:spPr>
          <a:xfrm>
            <a:off x="2711337" y="3314069"/>
            <a:ext cx="3429000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비밀번호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5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ex)</a:t>
            </a:r>
            <a:r>
              <a:rPr kumimoji="0" lang="ko-KR" altLang="en-US" sz="5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 영어</a:t>
            </a:r>
            <a:r>
              <a:rPr kumimoji="0" lang="en-US" altLang="ko-KR" sz="5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+</a:t>
            </a:r>
            <a:r>
              <a:rPr kumimoji="0" lang="ko-KR" altLang="en-US" sz="5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숫자</a:t>
            </a:r>
            <a:r>
              <a:rPr kumimoji="0" lang="en-US" altLang="ko-KR" sz="5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+</a:t>
            </a:r>
            <a:r>
              <a:rPr kumimoji="0" lang="ko-KR" altLang="en-US" sz="5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특수문자 혼합 </a:t>
            </a:r>
            <a:r>
              <a:rPr kumimoji="0" lang="en-US" altLang="ko-KR" sz="5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8</a:t>
            </a:r>
            <a:r>
              <a:rPr kumimoji="0" lang="ko-KR" altLang="en-US" sz="5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자리 이상</a:t>
            </a:r>
          </a:p>
        </p:txBody>
      </p:sp>
      <p:sp>
        <p:nvSpPr>
          <p:cNvPr id="46" name="타원 45"/>
          <p:cNvSpPr/>
          <p:nvPr/>
        </p:nvSpPr>
        <p:spPr>
          <a:xfrm>
            <a:off x="5893383" y="3145876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2711337" y="3873504"/>
            <a:ext cx="3429000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이메일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ex)</a:t>
            </a:r>
            <a:r>
              <a:rPr kumimoji="0" lang="ko-KR" altLang="en-US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 </a:t>
            </a:r>
            <a:r>
              <a:rPr kumimoji="0" lang="en-US" altLang="ko-KR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gilgong11@gmail.com</a:t>
            </a:r>
          </a:p>
        </p:txBody>
      </p:sp>
      <p:sp>
        <p:nvSpPr>
          <p:cNvPr id="48" name="타원 47"/>
          <p:cNvSpPr/>
          <p:nvPr/>
        </p:nvSpPr>
        <p:spPr>
          <a:xfrm>
            <a:off x="5883858" y="3705312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2701014" y="4448994"/>
            <a:ext cx="3429000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이름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ex) </a:t>
            </a:r>
            <a:r>
              <a:rPr kumimoji="0" lang="ko-KR" altLang="en-US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홍길동</a:t>
            </a:r>
          </a:p>
        </p:txBody>
      </p:sp>
      <p:sp>
        <p:nvSpPr>
          <p:cNvPr id="50" name="타원 49"/>
          <p:cNvSpPr/>
          <p:nvPr/>
        </p:nvSpPr>
        <p:spPr>
          <a:xfrm>
            <a:off x="5873535" y="4280801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4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2701014" y="5019028"/>
            <a:ext cx="3429000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주민번호 </a:t>
            </a:r>
            <a:r>
              <a:rPr kumimoji="0" lang="en-US" altLang="ko-KR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ex)</a:t>
            </a:r>
            <a:r>
              <a:rPr kumimoji="0" lang="ko-KR" altLang="en-US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 </a:t>
            </a:r>
            <a:r>
              <a:rPr kumimoji="0" lang="en-US" altLang="ko-KR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000220-4457321</a:t>
            </a:r>
          </a:p>
        </p:txBody>
      </p:sp>
      <p:sp>
        <p:nvSpPr>
          <p:cNvPr id="52" name="타원 51"/>
          <p:cNvSpPr/>
          <p:nvPr/>
        </p:nvSpPr>
        <p:spPr>
          <a:xfrm>
            <a:off x="5883060" y="4850836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5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2701014" y="5578463"/>
            <a:ext cx="3429000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전화번호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ex)</a:t>
            </a:r>
            <a:r>
              <a:rPr kumimoji="0" lang="ko-KR" altLang="en-US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 </a:t>
            </a:r>
            <a:r>
              <a:rPr kumimoji="0" lang="en-US" altLang="ko-KR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010-1234-5678</a:t>
            </a:r>
          </a:p>
        </p:txBody>
      </p:sp>
      <p:sp>
        <p:nvSpPr>
          <p:cNvPr id="54" name="타원 53"/>
          <p:cNvSpPr/>
          <p:nvPr/>
        </p:nvSpPr>
        <p:spPr>
          <a:xfrm>
            <a:off x="5873535" y="5410271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6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2043502" y="6230232"/>
            <a:ext cx="1795096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취소</a:t>
            </a:r>
          </a:p>
        </p:txBody>
      </p:sp>
      <p:sp>
        <p:nvSpPr>
          <p:cNvPr id="56" name="타원 55"/>
          <p:cNvSpPr/>
          <p:nvPr/>
        </p:nvSpPr>
        <p:spPr>
          <a:xfrm>
            <a:off x="3670080" y="6062040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7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4982298" y="6230232"/>
            <a:ext cx="1795096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회원가입</a:t>
            </a:r>
          </a:p>
        </p:txBody>
      </p:sp>
      <p:sp>
        <p:nvSpPr>
          <p:cNvPr id="58" name="타원 57"/>
          <p:cNvSpPr/>
          <p:nvPr/>
        </p:nvSpPr>
        <p:spPr>
          <a:xfrm>
            <a:off x="6608876" y="6062040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596930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회원가입 성공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16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회원가입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회원가입 버튼클릭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96079" y="195395"/>
          <a:ext cx="3164205" cy="123317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간략한 회원 가입 정보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로그인 페이지로 이동하는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" name="순서도: 처리 8"/>
          <p:cNvSpPr/>
          <p:nvPr/>
        </p:nvSpPr>
        <p:spPr>
          <a:xfrm>
            <a:off x="159936" y="1192234"/>
            <a:ext cx="73327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WYC</a:t>
            </a: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∨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3" name="순서도: 처리 12"/>
          <p:cNvSpPr/>
          <p:nvPr/>
        </p:nvSpPr>
        <p:spPr>
          <a:xfrm>
            <a:off x="4422018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670080" y="1906675"/>
            <a:ext cx="1519465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환영합니다 </a:t>
            </a:r>
            <a:r>
              <a:rPr kumimoji="0" lang="en-US" altLang="ko-KR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!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9936" y="5238751"/>
            <a:ext cx="8584808" cy="1472709"/>
          </a:xfrm>
          <a:prstGeom prst="rect">
            <a:avLst/>
          </a:prstGeom>
        </p:spPr>
      </p:pic>
      <p:sp>
        <p:nvSpPr>
          <p:cNvPr id="50" name="모서리가 둥근 사각형 설명선 49"/>
          <p:cNvSpPr/>
          <p:nvPr/>
        </p:nvSpPr>
        <p:spPr>
          <a:xfrm>
            <a:off x="2492420" y="2990031"/>
            <a:ext cx="3859194" cy="1037202"/>
          </a:xfrm>
          <a:prstGeom prst="wedgeRoundRectCallout">
            <a:avLst>
              <a:gd name="adj1" fmla="val -37472"/>
              <a:gd name="adj2" fmla="val 66595"/>
              <a:gd name="adj3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환영합니다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.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홍길동님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!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회원가입에 성공 하였습니다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.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홍길동님의 아이디는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gildong11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입니다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.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3524470" y="4523763"/>
            <a:ext cx="1795096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로그인 하기</a:t>
            </a:r>
          </a:p>
        </p:txBody>
      </p:sp>
      <p:sp>
        <p:nvSpPr>
          <p:cNvPr id="52" name="타원 51"/>
          <p:cNvSpPr/>
          <p:nvPr/>
        </p:nvSpPr>
        <p:spPr>
          <a:xfrm>
            <a:off x="5128606" y="4355571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53" name="타원 51"/>
          <p:cNvSpPr/>
          <p:nvPr/>
        </p:nvSpPr>
        <p:spPr>
          <a:xfrm>
            <a:off x="2301459" y="2821839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596930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마이페이지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17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회원관리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마이페이지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96079" y="195395"/>
          <a:ext cx="3164205" cy="123317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회원에 대한 정보 간략히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이전에 분석한 회원의 매출 예측 정보 리스트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" name="순서도: 처리 8"/>
          <p:cNvSpPr/>
          <p:nvPr/>
        </p:nvSpPr>
        <p:spPr>
          <a:xfrm>
            <a:off x="159936" y="1192234"/>
            <a:ext cx="73327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WYC</a:t>
            </a: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∨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3" name="순서도: 처리 12"/>
          <p:cNvSpPr/>
          <p:nvPr/>
        </p:nvSpPr>
        <p:spPr>
          <a:xfrm>
            <a:off x="4422018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670080" y="1906675"/>
            <a:ext cx="1519465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마이페이지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817614" y="4039014"/>
            <a:ext cx="3234388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아이디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gildong12</a:t>
            </a:r>
          </a:p>
        </p:txBody>
      </p:sp>
      <p:sp>
        <p:nvSpPr>
          <p:cNvPr id="67" name="타원 66"/>
          <p:cNvSpPr/>
          <p:nvPr/>
        </p:nvSpPr>
        <p:spPr>
          <a:xfrm>
            <a:off x="3861041" y="3811879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817614" y="4609049"/>
            <a:ext cx="3234388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비밀번호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********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817614" y="5168484"/>
            <a:ext cx="3234388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이름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홍길동</a:t>
            </a:r>
            <a:endParaRPr kumimoji="0" lang="en-US" altLang="ko-KR" sz="700" b="0" i="0" u="none" strike="noStrike" kern="1200" cap="none" spc="0" normalizeH="0" baseline="0">
              <a:solidFill>
                <a:srgbClr val="D9D9D9"/>
              </a:solidFill>
              <a:latin typeface="맑은 고딕"/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526573" y="3357609"/>
            <a:ext cx="1795096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회원정보</a:t>
            </a:r>
          </a:p>
        </p:txBody>
      </p:sp>
      <p:sp>
        <p:nvSpPr>
          <p:cNvPr id="82" name="모서리가 둥근 직사각형 81"/>
          <p:cNvSpPr/>
          <p:nvPr/>
        </p:nvSpPr>
        <p:spPr>
          <a:xfrm>
            <a:off x="5141156" y="4147813"/>
            <a:ext cx="2778880" cy="1704960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홍길동님의 매출 예측 정보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5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장성시 딸기 매출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나주시 고추 매출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광양시 쌀 매출 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목포시 포도 매출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</p:txBody>
      </p:sp>
      <p:sp>
        <p:nvSpPr>
          <p:cNvPr id="86" name="모서리가 둥근 직사각형 85"/>
          <p:cNvSpPr/>
          <p:nvPr/>
        </p:nvSpPr>
        <p:spPr>
          <a:xfrm>
            <a:off x="4605445" y="3357608"/>
            <a:ext cx="2241108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홍길동님의 매출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,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 비용 정보</a:t>
            </a:r>
          </a:p>
        </p:txBody>
      </p:sp>
      <p:sp>
        <p:nvSpPr>
          <p:cNvPr id="87" name="모서리가 둥근 직사각형 86"/>
          <p:cNvSpPr/>
          <p:nvPr/>
        </p:nvSpPr>
        <p:spPr>
          <a:xfrm>
            <a:off x="817614" y="5743974"/>
            <a:ext cx="3234388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전화번호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010-1234-5678</a:t>
            </a:r>
            <a:endParaRPr kumimoji="0" lang="en-US" altLang="ko-KR" sz="700" b="0" i="0" u="none" strike="noStrike" kern="1200" cap="none" spc="0" normalizeH="0" baseline="0">
              <a:solidFill>
                <a:srgbClr val="D9D9D9"/>
              </a:solidFill>
              <a:latin typeface="맑은 고딕"/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4998585" y="4039014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96079" y="195395"/>
          <a:ext cx="3164205" cy="233680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이전에 분석한 회원의 비용 예측 정보 리스트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회원 정보 수정 가능 기능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5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수익 예측 페이지로 이동하는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6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비용 및 매출 리스트 삭제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4528156"/>
            <a:ext cx="8584808" cy="2183304"/>
          </a:xfrm>
          <a:prstGeom prst="rect">
            <a:avLst/>
          </a:prstGeom>
        </p:spPr>
      </p:pic>
      <p:sp>
        <p:nvSpPr>
          <p:cNvPr id="50" name="모서리가 둥근 직사각형 49"/>
          <p:cNvSpPr/>
          <p:nvPr/>
        </p:nvSpPr>
        <p:spPr>
          <a:xfrm>
            <a:off x="1051961" y="2022156"/>
            <a:ext cx="3270249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생년월일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1994-09-23</a:t>
            </a:r>
            <a:endParaRPr kumimoji="0" lang="en-US" altLang="ko-KR" sz="700" b="0" i="0" u="none" strike="noStrike" kern="1200" cap="none" spc="0" normalizeH="0" baseline="0">
              <a:solidFill>
                <a:srgbClr val="D9D9D9"/>
              </a:solidFill>
              <a:latin typeface="맑은 고딕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1051961" y="1435779"/>
            <a:ext cx="3270249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이메일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gildong12@gmail.com</a:t>
            </a:r>
            <a:endParaRPr kumimoji="0" lang="ko-KR" altLang="en-US" sz="700" b="0" i="0" u="none" strike="noStrike" kern="1200" cap="none" spc="0" normalizeH="0" baseline="0">
              <a:solidFill>
                <a:srgbClr val="D9D9D9"/>
              </a:solidFill>
              <a:latin typeface="맑은 고딕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1778198" y="2838308"/>
            <a:ext cx="1795096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회원 정보 수정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4967287" y="1345537"/>
            <a:ext cx="2778880" cy="1652918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홍길동님의 비용 예측 정보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5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장성시 딸기 비용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나주시 고추 비용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광양시 쌀 비용 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목포시 포도 비용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459179" y="3292578"/>
            <a:ext cx="1795096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수익 분석하기</a:t>
            </a:r>
          </a:p>
        </p:txBody>
      </p:sp>
      <p:sp>
        <p:nvSpPr>
          <p:cNvPr id="56" name="타원 55"/>
          <p:cNvSpPr/>
          <p:nvPr/>
        </p:nvSpPr>
        <p:spPr>
          <a:xfrm>
            <a:off x="7456918" y="1177345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57" name="타원 56"/>
          <p:cNvSpPr/>
          <p:nvPr/>
        </p:nvSpPr>
        <p:spPr>
          <a:xfrm>
            <a:off x="3382333" y="2670116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4</a:t>
            </a:r>
          </a:p>
        </p:txBody>
      </p:sp>
      <p:sp>
        <p:nvSpPr>
          <p:cNvPr id="58" name="타원 57"/>
          <p:cNvSpPr/>
          <p:nvPr/>
        </p:nvSpPr>
        <p:spPr>
          <a:xfrm>
            <a:off x="7173284" y="3092616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5</a:t>
            </a:r>
          </a:p>
        </p:txBody>
      </p:sp>
      <p:graphicFrame>
        <p:nvGraphicFramePr>
          <p:cNvPr id="60" name="표 59"/>
          <p:cNvGraphicFramePr>
            <a:graphicFrameLocks noGrp="1"/>
          </p:cNvGraphicFramePr>
          <p:nvPr/>
        </p:nvGraphicFramePr>
        <p:xfrm>
          <a:off x="159936" y="195395"/>
          <a:ext cx="8596930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마이페이지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17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회원관리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마이페이지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1" name="타원 60"/>
          <p:cNvSpPr/>
          <p:nvPr/>
        </p:nvSpPr>
        <p:spPr>
          <a:xfrm>
            <a:off x="5189200" y="1831003"/>
            <a:ext cx="2175045" cy="3559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3" name="타원 60"/>
          <p:cNvSpPr/>
          <p:nvPr/>
        </p:nvSpPr>
        <p:spPr>
          <a:xfrm>
            <a:off x="6951778" y="2314120"/>
            <a:ext cx="794389" cy="355996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2" name="타원 57"/>
          <p:cNvSpPr/>
          <p:nvPr/>
        </p:nvSpPr>
        <p:spPr>
          <a:xfrm>
            <a:off x="7555206" y="2263944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96080" y="195395"/>
          <a:ext cx="3164205" cy="15415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9597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95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각 매출 및 비용의 리스트 클릭시 초기비용과 매출에 대한 정보 테이블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95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회원 본인 확인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4528156"/>
            <a:ext cx="8584808" cy="2183304"/>
          </a:xfrm>
          <a:prstGeom prst="rect">
            <a:avLst/>
          </a:prstGeom>
        </p:spPr>
      </p:pic>
      <p:sp>
        <p:nvSpPr>
          <p:cNvPr id="50" name="모서리가 둥근 직사각형 49"/>
          <p:cNvSpPr/>
          <p:nvPr/>
        </p:nvSpPr>
        <p:spPr>
          <a:xfrm>
            <a:off x="1051961" y="2022156"/>
            <a:ext cx="3270249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생년월일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1994-09-23</a:t>
            </a:r>
            <a:endParaRPr kumimoji="0" lang="en-US" altLang="ko-KR" sz="700" b="0" i="0" u="none" strike="noStrike" kern="1200" cap="none" spc="0" normalizeH="0" baseline="0">
              <a:solidFill>
                <a:srgbClr val="D9D9D9"/>
              </a:solidFill>
              <a:latin typeface="맑은 고딕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1051961" y="1435779"/>
            <a:ext cx="3270249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이메일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gildong12@gmail.com</a:t>
            </a:r>
            <a:endParaRPr kumimoji="0" lang="ko-KR" altLang="en-US" sz="700" b="0" i="0" u="none" strike="noStrike" kern="1200" cap="none" spc="0" normalizeH="0" baseline="0">
              <a:solidFill>
                <a:srgbClr val="D9D9D9"/>
              </a:solidFill>
              <a:latin typeface="맑은 고딕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1778198" y="2838308"/>
            <a:ext cx="1795096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회원 정보 수정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4967287" y="1345537"/>
            <a:ext cx="2937630" cy="2310596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홍길동님의 비용 예측 정보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5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장성시 딸기 비용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5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5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나주시 고추 비용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광양시 쌀 비용 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목포시 포도 비용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459179" y="3810663"/>
            <a:ext cx="1795096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수익 분석하기</a:t>
            </a:r>
          </a:p>
        </p:txBody>
      </p:sp>
      <p:graphicFrame>
        <p:nvGraphicFramePr>
          <p:cNvPr id="60" name="표 59"/>
          <p:cNvGraphicFramePr>
            <a:graphicFrameLocks noGrp="1"/>
          </p:cNvGraphicFramePr>
          <p:nvPr/>
        </p:nvGraphicFramePr>
        <p:xfrm>
          <a:off x="159936" y="195395"/>
          <a:ext cx="8596930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마이페이지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17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회원관리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마이페이지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1" name="타원 60"/>
          <p:cNvSpPr/>
          <p:nvPr/>
        </p:nvSpPr>
        <p:spPr>
          <a:xfrm>
            <a:off x="5079230" y="1844158"/>
            <a:ext cx="2175045" cy="3559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64" name="표 63"/>
          <p:cNvGraphicFramePr>
            <a:graphicFrameLocks noGrp="1"/>
          </p:cNvGraphicFramePr>
          <p:nvPr/>
        </p:nvGraphicFramePr>
        <p:xfrm>
          <a:off x="5375868" y="2200154"/>
          <a:ext cx="2082823" cy="638154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20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26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907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초기비용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5,000,000</a:t>
                      </a: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07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b="1">
                          <a:solidFill>
                            <a:schemeClr val="dk1"/>
                          </a:solidFill>
                          <a:latin typeface="맑은 고딕"/>
                        </a:rPr>
                        <a:t>유지비용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dk1"/>
                          </a:solidFill>
                          <a:latin typeface="맑은 고딕"/>
                        </a:rPr>
                        <a:t>3,000,000</a:t>
                      </a:r>
                      <a:r>
                        <a:rPr lang="ko-KR" altLang="en-US" sz="1000" b="1">
                          <a:solidFill>
                            <a:schemeClr val="dk1"/>
                          </a:solidFill>
                          <a:latin typeface="맑은 고딕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5" name="타원 64"/>
          <p:cNvSpPr/>
          <p:nvPr/>
        </p:nvSpPr>
        <p:spPr>
          <a:xfrm>
            <a:off x="4993946" y="2022156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66" name="타원 65"/>
          <p:cNvSpPr/>
          <p:nvPr/>
        </p:nvSpPr>
        <p:spPr>
          <a:xfrm>
            <a:off x="1599563" y="2820458"/>
            <a:ext cx="2175045" cy="440350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1599563" y="2652266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596930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본인 확인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18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마이페이지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회원정보 수정 클릭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96079" y="195395"/>
          <a:ext cx="3164205" cy="184531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비밀번호 확인을 위한</a:t>
                      </a:r>
                    </a:p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입력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비밀번호 일치 여부를 확인하는 기능의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*</a:t>
                      </a: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비밀번호가 일치하지 않을 시 이전 화면</a:t>
                      </a: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회원정보 페이지</a:t>
                      </a: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으로 이동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" name="순서도: 처리 8"/>
          <p:cNvSpPr/>
          <p:nvPr/>
        </p:nvSpPr>
        <p:spPr>
          <a:xfrm>
            <a:off x="159936" y="1192234"/>
            <a:ext cx="73327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WYC</a:t>
            </a: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∨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3" name="순서도: 처리 12"/>
          <p:cNvSpPr/>
          <p:nvPr/>
        </p:nvSpPr>
        <p:spPr>
          <a:xfrm>
            <a:off x="4422018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670080" y="1906675"/>
            <a:ext cx="1519465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본인 확인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9936" y="5412620"/>
            <a:ext cx="8584808" cy="1298840"/>
          </a:xfrm>
          <a:prstGeom prst="rect">
            <a:avLst/>
          </a:prstGeom>
        </p:spPr>
      </p:pic>
      <p:sp>
        <p:nvSpPr>
          <p:cNvPr id="50" name="모서리가 둥근 직사각형 49"/>
          <p:cNvSpPr/>
          <p:nvPr/>
        </p:nvSpPr>
        <p:spPr>
          <a:xfrm>
            <a:off x="2058634" y="3610686"/>
            <a:ext cx="4777619" cy="424030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비밀번호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 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비밀번호를 입력 하세요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.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2451729" y="3092601"/>
            <a:ext cx="3897658" cy="336399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3E6B23"/>
                </a:solidFill>
                <a:latin typeface="맑은 고딕"/>
              </a:rPr>
              <a:t> 본인 확인을 위해 비밀번호를 입력 하시오</a:t>
            </a:r>
          </a:p>
        </p:txBody>
      </p:sp>
      <p:sp>
        <p:nvSpPr>
          <p:cNvPr id="52" name="타원 51"/>
          <p:cNvSpPr/>
          <p:nvPr/>
        </p:nvSpPr>
        <p:spPr>
          <a:xfrm>
            <a:off x="6645292" y="3429000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3539761" y="4257025"/>
            <a:ext cx="1616003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확인</a:t>
            </a:r>
          </a:p>
        </p:txBody>
      </p:sp>
      <p:sp>
        <p:nvSpPr>
          <p:cNvPr id="54" name="타원 53"/>
          <p:cNvSpPr/>
          <p:nvPr/>
        </p:nvSpPr>
        <p:spPr>
          <a:xfrm>
            <a:off x="4964803" y="4088833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596930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마이페이지 수정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18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본인 확인 페이지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회원정보 일치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회원 정보 수정 가능 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96079" y="195395"/>
          <a:ext cx="3164205" cy="86233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각 정보별로 수정가능하도록 프롬프트를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" name="순서도: 처리 8"/>
          <p:cNvSpPr/>
          <p:nvPr/>
        </p:nvSpPr>
        <p:spPr>
          <a:xfrm>
            <a:off x="159936" y="1192234"/>
            <a:ext cx="73327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WYC</a:t>
            </a: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∨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3" name="순서도: 처리 12"/>
          <p:cNvSpPr/>
          <p:nvPr/>
        </p:nvSpPr>
        <p:spPr>
          <a:xfrm>
            <a:off x="4422018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291781" y="1906675"/>
            <a:ext cx="2333239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회원 정보 수정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775022" y="4039014"/>
            <a:ext cx="3376083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아이디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gildong12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775022" y="4609049"/>
            <a:ext cx="3376083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비밀번호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********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775022" y="5168484"/>
            <a:ext cx="3376083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이름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홍길동</a:t>
            </a:r>
            <a:endParaRPr kumimoji="0" lang="en-US" altLang="ko-KR" sz="700" b="0" i="0" u="none" strike="noStrike" kern="1200" cap="none" spc="0" normalizeH="0" baseline="0">
              <a:solidFill>
                <a:srgbClr val="D9D9D9"/>
              </a:solidFill>
              <a:latin typeface="맑은 고딕"/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526573" y="3357609"/>
            <a:ext cx="1795096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회원정보</a:t>
            </a:r>
          </a:p>
        </p:txBody>
      </p:sp>
      <p:sp>
        <p:nvSpPr>
          <p:cNvPr id="82" name="모서리가 둥근 직사각형 81"/>
          <p:cNvSpPr/>
          <p:nvPr/>
        </p:nvSpPr>
        <p:spPr>
          <a:xfrm>
            <a:off x="5141156" y="4147813"/>
            <a:ext cx="2778880" cy="1704960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홍길동님의 매출 예측 정보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5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장성시 딸기 매출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나주시 고추 매출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광양시 쌀 매출 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목포시 포도 매출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</p:txBody>
      </p:sp>
      <p:sp>
        <p:nvSpPr>
          <p:cNvPr id="86" name="모서리가 둥근 직사각형 85"/>
          <p:cNvSpPr/>
          <p:nvPr/>
        </p:nvSpPr>
        <p:spPr>
          <a:xfrm>
            <a:off x="4605445" y="3357608"/>
            <a:ext cx="2241108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홍길동님의 매출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,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 비용 정보</a:t>
            </a:r>
          </a:p>
        </p:txBody>
      </p:sp>
      <p:sp>
        <p:nvSpPr>
          <p:cNvPr id="87" name="모서리가 둥근 직사각형 86"/>
          <p:cNvSpPr/>
          <p:nvPr/>
        </p:nvSpPr>
        <p:spPr>
          <a:xfrm>
            <a:off x="775022" y="5743974"/>
            <a:ext cx="3376083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전화번호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010-1234-5678</a:t>
            </a:r>
            <a:endParaRPr kumimoji="0" lang="en-US" altLang="ko-KR" sz="700" b="0" i="0" u="none" strike="noStrike" kern="1200" cap="none" spc="0" normalizeH="0" baseline="0">
              <a:solidFill>
                <a:srgbClr val="D9D9D9"/>
              </a:solidFill>
              <a:latin typeface="맑은 고딕"/>
            </a:endParaRPr>
          </a:p>
        </p:txBody>
      </p:sp>
      <p:sp>
        <p:nvSpPr>
          <p:cNvPr id="100" name="타원 99"/>
          <p:cNvSpPr/>
          <p:nvPr/>
        </p:nvSpPr>
        <p:spPr>
          <a:xfrm>
            <a:off x="3960144" y="4354399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cxnSp>
        <p:nvCxnSpPr>
          <p:cNvPr id="103" name="직선 연결선 102"/>
          <p:cNvCxnSpPr/>
          <p:nvPr/>
        </p:nvCxnSpPr>
        <p:spPr>
          <a:xfrm rot="16200000">
            <a:off x="2192603" y="4841312"/>
            <a:ext cx="220031" cy="0"/>
          </a:xfrm>
          <a:prstGeom prst="line">
            <a:avLst/>
          </a:prstGeom>
          <a:noFill/>
          <a:ln w="12700" cap="flat" cmpd="sng" algn="ctr">
            <a:solidFill>
              <a:srgbClr val="808080">
                <a:alpha val="100000"/>
              </a:srgbClr>
            </a:solidFill>
            <a:prstDash val="solid"/>
          </a:ln>
        </p:spPr>
      </p:cxnSp>
      <p:cxnSp>
        <p:nvCxnSpPr>
          <p:cNvPr id="104" name="직선 연결선 103"/>
          <p:cNvCxnSpPr/>
          <p:nvPr/>
        </p:nvCxnSpPr>
        <p:spPr>
          <a:xfrm rot="16200000">
            <a:off x="2700301" y="5985762"/>
            <a:ext cx="220031" cy="0"/>
          </a:xfrm>
          <a:prstGeom prst="line">
            <a:avLst/>
          </a:prstGeom>
          <a:noFill/>
          <a:ln w="12700" cap="flat" cmpd="sng" algn="ctr">
            <a:solidFill>
              <a:srgbClr val="808080">
                <a:alpha val="100000"/>
              </a:srgbClr>
            </a:solidFill>
            <a:prstDash val="solid"/>
          </a:ln>
        </p:spPr>
      </p:cxnSp>
      <p:cxnSp>
        <p:nvCxnSpPr>
          <p:cNvPr id="105" name="직선 연결선 104"/>
          <p:cNvCxnSpPr/>
          <p:nvPr/>
        </p:nvCxnSpPr>
        <p:spPr>
          <a:xfrm rot="16200000">
            <a:off x="1794367" y="5410272"/>
            <a:ext cx="220031" cy="0"/>
          </a:xfrm>
          <a:prstGeom prst="line">
            <a:avLst/>
          </a:prstGeom>
          <a:noFill/>
          <a:ln w="12700" cap="flat" cmpd="sng" algn="ctr">
            <a:solidFill>
              <a:srgbClr val="808080">
                <a:alpha val="100000"/>
              </a:srgb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96079" y="195395"/>
          <a:ext cx="3164205" cy="13538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회원정보 수정사항을 취소하는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수정된 회원정보를 저장하는 버튼</a:t>
                      </a: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(DB</a:t>
                      </a: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로 보냄</a:t>
                      </a: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4528156"/>
            <a:ext cx="8584808" cy="2183304"/>
          </a:xfrm>
          <a:prstGeom prst="rect">
            <a:avLst/>
          </a:prstGeom>
        </p:spPr>
      </p:pic>
      <p:sp>
        <p:nvSpPr>
          <p:cNvPr id="50" name="모서리가 둥근 직사각형 49"/>
          <p:cNvSpPr/>
          <p:nvPr/>
        </p:nvSpPr>
        <p:spPr>
          <a:xfrm>
            <a:off x="855414" y="2022156"/>
            <a:ext cx="3459237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생년월일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1994-09-23</a:t>
            </a:r>
            <a:endParaRPr kumimoji="0" lang="en-US" altLang="ko-KR" sz="700" b="0" i="0" u="none" strike="noStrike" kern="1200" cap="none" spc="0" normalizeH="0" baseline="0">
              <a:solidFill>
                <a:srgbClr val="D9D9D9"/>
              </a:solidFill>
              <a:latin typeface="맑은 고딕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855414" y="1435779"/>
            <a:ext cx="3459237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이메일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gildong12@gmail.com</a:t>
            </a:r>
            <a:endParaRPr kumimoji="0" lang="ko-KR" altLang="en-US" sz="700" b="0" i="0" u="none" strike="noStrike" kern="1200" cap="none" spc="0" normalizeH="0" baseline="0">
              <a:solidFill>
                <a:srgbClr val="D9D9D9"/>
              </a:solidFill>
              <a:latin typeface="맑은 고딕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2947889" y="2865481"/>
            <a:ext cx="1432239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회원 정보 저장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4967287" y="1345537"/>
            <a:ext cx="2778880" cy="1652918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홍길동님의 비용 예측 정보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5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장성시 딸기 비용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나주시 고추 비용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광양시 쌀 비용 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목포시 포도 비용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459179" y="3292578"/>
            <a:ext cx="1795096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수익 분석하기</a:t>
            </a:r>
          </a:p>
        </p:txBody>
      </p:sp>
      <p:sp>
        <p:nvSpPr>
          <p:cNvPr id="56" name="타원 55"/>
          <p:cNvSpPr/>
          <p:nvPr/>
        </p:nvSpPr>
        <p:spPr>
          <a:xfrm>
            <a:off x="4123690" y="2662071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55414" y="2865481"/>
            <a:ext cx="1485155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수정 취소</a:t>
            </a:r>
          </a:p>
        </p:txBody>
      </p:sp>
      <p:graphicFrame>
        <p:nvGraphicFramePr>
          <p:cNvPr id="64" name="표 63"/>
          <p:cNvGraphicFramePr>
            <a:graphicFrameLocks noGrp="1"/>
          </p:cNvGraphicFramePr>
          <p:nvPr/>
        </p:nvGraphicFramePr>
        <p:xfrm>
          <a:off x="159936" y="195395"/>
          <a:ext cx="8596930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마이페이지 수정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18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본인 확인 페이지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회원정보 일치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회원 정보 수정 가능 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7" name="타원 56"/>
          <p:cNvSpPr/>
          <p:nvPr/>
        </p:nvSpPr>
        <p:spPr>
          <a:xfrm>
            <a:off x="2149608" y="2697289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75" name="타원 74"/>
          <p:cNvSpPr/>
          <p:nvPr/>
        </p:nvSpPr>
        <p:spPr>
          <a:xfrm>
            <a:off x="637569" y="2760714"/>
            <a:ext cx="1920845" cy="668285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76" name="구부러진 연결선 75"/>
          <p:cNvCxnSpPr>
            <a:endCxn id="77" idx="1"/>
          </p:cNvCxnSpPr>
          <p:nvPr/>
        </p:nvCxnSpPr>
        <p:spPr>
          <a:xfrm>
            <a:off x="1615954" y="3429000"/>
            <a:ext cx="7373959" cy="735141"/>
          </a:xfrm>
          <a:prstGeom prst="curvedConnector3">
            <a:avLst>
              <a:gd name="adj1" fmla="val 50000"/>
            </a:avLst>
          </a:prstGeom>
          <a:noFill/>
          <a:ln w="12700" cap="flat" cmpd="sng" algn="ctr">
            <a:solidFill>
              <a:srgbClr val="FF0000">
                <a:alpha val="100000"/>
              </a:srgbClr>
            </a:solidFill>
            <a:prstDash val="solid"/>
            <a:tailEnd type="arrow"/>
          </a:ln>
        </p:spPr>
      </p:cxnSp>
      <p:sp>
        <p:nvSpPr>
          <p:cNvPr id="77" name="모서리가 둥근 직사각형 76"/>
          <p:cNvSpPr/>
          <p:nvPr/>
        </p:nvSpPr>
        <p:spPr>
          <a:xfrm>
            <a:off x="8989913" y="3800127"/>
            <a:ext cx="2255502" cy="728028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한컴 바겐세일 B"/>
                <a:ea typeface="한컴 바겐세일 B"/>
              </a:rPr>
              <a:t>수정을 취소 하시겠습니까 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한컴 바겐세일 B"/>
                <a:ea typeface="한컴 바겐세일 B"/>
              </a:rPr>
              <a:t>?</a:t>
            </a:r>
          </a:p>
        </p:txBody>
      </p:sp>
      <p:sp>
        <p:nvSpPr>
          <p:cNvPr id="78" name="모서리가 둥근 직사각형 77"/>
          <p:cNvSpPr/>
          <p:nvPr/>
        </p:nvSpPr>
        <p:spPr>
          <a:xfrm>
            <a:off x="9968066" y="4192717"/>
            <a:ext cx="548216" cy="212015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>
                <a:solidFill>
                  <a:srgbClr val="000000"/>
                </a:solidFill>
                <a:latin typeface="한컴 바겐세일 B"/>
                <a:ea typeface="한컴 바겐세일 B"/>
              </a:rPr>
              <a:t>확인</a:t>
            </a:r>
          </a:p>
        </p:txBody>
      </p:sp>
      <p:sp>
        <p:nvSpPr>
          <p:cNvPr id="79" name="모서리가 둥근 직사각형 78"/>
          <p:cNvSpPr/>
          <p:nvPr/>
        </p:nvSpPr>
        <p:spPr>
          <a:xfrm>
            <a:off x="10584620" y="4192717"/>
            <a:ext cx="548216" cy="212015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>
                <a:solidFill>
                  <a:srgbClr val="000000"/>
                </a:solidFill>
                <a:latin typeface="한컴 바겐세일 B"/>
                <a:ea typeface="한컴 바겐세일 B"/>
              </a:rPr>
              <a:t>취소</a:t>
            </a:r>
          </a:p>
        </p:txBody>
      </p:sp>
      <p:sp>
        <p:nvSpPr>
          <p:cNvPr id="80" name="모서리가 둥근 사각형 설명선 79"/>
          <p:cNvSpPr/>
          <p:nvPr/>
        </p:nvSpPr>
        <p:spPr>
          <a:xfrm>
            <a:off x="9823908" y="4674202"/>
            <a:ext cx="1421507" cy="668285"/>
          </a:xfrm>
          <a:prstGeom prst="wedgeRoundRectCallout">
            <a:avLst>
              <a:gd name="adj1" fmla="val -33120"/>
              <a:gd name="adj2" fmla="val -61407"/>
              <a:gd name="adj3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한컴 바겐세일 B"/>
                <a:ea typeface="한컴 바겐세일 B"/>
              </a:rPr>
              <a:t>수정 취소 버튼 클릭시 컨펌창으로 한번 더 확인 후 리셋 한다</a:t>
            </a:r>
          </a:p>
        </p:txBody>
      </p:sp>
      <p:cxnSp>
        <p:nvCxnSpPr>
          <p:cNvPr id="82" name="직선 연결선 81"/>
          <p:cNvCxnSpPr/>
          <p:nvPr/>
        </p:nvCxnSpPr>
        <p:spPr>
          <a:xfrm rot="16200000">
            <a:off x="3153873" y="1677567"/>
            <a:ext cx="220031" cy="0"/>
          </a:xfrm>
          <a:prstGeom prst="line">
            <a:avLst/>
          </a:prstGeom>
          <a:noFill/>
          <a:ln w="12700" cap="flat" cmpd="sng" algn="ctr">
            <a:solidFill>
              <a:srgbClr val="808080">
                <a:alpha val="100000"/>
              </a:srgb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371409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91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화면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1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캐러셀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4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9285" y="1183320"/>
            <a:ext cx="8557370" cy="552926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8171980" y="3730503"/>
            <a:ext cx="441324" cy="482131"/>
          </a:xfrm>
          <a:prstGeom prst="ellipse">
            <a:avLst/>
          </a:prstGeom>
          <a:solidFill>
            <a:srgbClr val="A8D06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solidFill>
                  <a:srgbClr val="FFFFFF"/>
                </a:solidFill>
              </a:rPr>
              <a:t>&gt;</a:t>
            </a:r>
          </a:p>
        </p:txBody>
      </p:sp>
      <p:sp>
        <p:nvSpPr>
          <p:cNvPr id="8" name="가로 글상자 7"/>
          <p:cNvSpPr txBox="1"/>
          <p:nvPr/>
        </p:nvSpPr>
        <p:spPr>
          <a:xfrm>
            <a:off x="3768696" y="2963989"/>
            <a:ext cx="4987508" cy="1882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400" b="1">
                <a:solidFill>
                  <a:schemeClr val="lt1"/>
                </a:solidFill>
              </a:rPr>
              <a:t>귀농에 대한 다양한 정보를 경험해 보세요</a:t>
            </a:r>
          </a:p>
          <a:p>
            <a:pPr lvl="0" algn="r">
              <a:defRPr/>
            </a:pPr>
            <a:r>
              <a:rPr lang="en-US" altLang="ko-KR" sz="5200">
                <a:solidFill>
                  <a:schemeClr val="lt1"/>
                </a:solidFill>
              </a:rPr>
              <a:t>Welcome to </a:t>
            </a:r>
            <a:r>
              <a:rPr lang="ko-KR" altLang="en-US" sz="5200">
                <a:solidFill>
                  <a:schemeClr val="lt1"/>
                </a:solidFill>
              </a:rPr>
              <a:t>          	</a:t>
            </a:r>
            <a:r>
              <a:rPr lang="en-US" altLang="ko-KR" sz="5200">
                <a:solidFill>
                  <a:schemeClr val="lt1"/>
                </a:solidFill>
              </a:rPr>
              <a:t>Jeonnam!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7133754" y="4846320"/>
            <a:ext cx="1479550" cy="670241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400" b="1">
                <a:solidFill>
                  <a:schemeClr val="dk1"/>
                </a:solidFill>
              </a:rPr>
              <a:t>explore more</a:t>
            </a:r>
          </a:p>
        </p:txBody>
      </p:sp>
      <p:sp>
        <p:nvSpPr>
          <p:cNvPr id="10" name="타원 9"/>
          <p:cNvSpPr/>
          <p:nvPr/>
        </p:nvSpPr>
        <p:spPr>
          <a:xfrm>
            <a:off x="362003" y="3730503"/>
            <a:ext cx="441324" cy="482131"/>
          </a:xfrm>
          <a:prstGeom prst="ellipse">
            <a:avLst/>
          </a:prstGeom>
          <a:solidFill>
            <a:srgbClr val="A8D06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solidFill>
                  <a:srgbClr val="FFFFFF"/>
                </a:solidFill>
              </a:rPr>
              <a:t>&lt;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2890664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84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박스에 마우스를 올리면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 대표사진이 애니메이션과 함께 박스안에 배경이미지로 투명하게 설정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940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버튼 클릭시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 해당 기능화면으로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91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화면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1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중단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가로 글상자 6"/>
          <p:cNvSpPr txBox="1"/>
          <p:nvPr/>
        </p:nvSpPr>
        <p:spPr>
          <a:xfrm>
            <a:off x="170949" y="1214435"/>
            <a:ext cx="1464170" cy="469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 b="1"/>
              <a:t>WYC</a:t>
            </a:r>
          </a:p>
        </p:txBody>
      </p:sp>
      <p:sp>
        <p:nvSpPr>
          <p:cNvPr id="8" name="가로 글상자 7"/>
          <p:cNvSpPr txBox="1"/>
          <p:nvPr/>
        </p:nvSpPr>
        <p:spPr>
          <a:xfrm>
            <a:off x="4203749" y="1306748"/>
            <a:ext cx="4552455" cy="284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/>
              <a:t>Home</a:t>
            </a:r>
            <a:r>
              <a:rPr lang="ko-KR" altLang="en-US" sz="1300"/>
              <a:t>   </a:t>
            </a:r>
            <a:r>
              <a:rPr lang="en-US" altLang="ko-KR" sz="1300"/>
              <a:t> </a:t>
            </a:r>
            <a:r>
              <a:rPr lang="ko-KR" altLang="en-US" sz="1300"/>
              <a:t>수익분석</a:t>
            </a:r>
            <a:r>
              <a:rPr lang="ko-KR" altLang="en-US" sz="1300" b="1"/>
              <a:t>∨</a:t>
            </a:r>
            <a:r>
              <a:rPr lang="ko-KR" altLang="en-US" sz="1300"/>
              <a:t>   정부지원 정책들   커뮤니티</a:t>
            </a:r>
            <a:r>
              <a:rPr lang="ko-KR" altLang="en-US" sz="1300" b="1"/>
              <a:t>∨</a:t>
            </a:r>
            <a:r>
              <a:rPr lang="ko-KR" altLang="en-US" sz="1300"/>
              <a:t>   로그인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495858" y="2373572"/>
            <a:ext cx="260347" cy="1574379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가로 글상자 10"/>
          <p:cNvSpPr txBox="1"/>
          <p:nvPr/>
        </p:nvSpPr>
        <p:spPr>
          <a:xfrm>
            <a:off x="3728085" y="1684020"/>
            <a:ext cx="1445528" cy="3345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rgbClr val="008000"/>
                </a:solidFill>
              </a:rPr>
              <a:t>MAIN SERVICE</a:t>
            </a:r>
            <a:endParaRPr lang="ko-KR" altLang="en-US" sz="1600" b="1">
              <a:solidFill>
                <a:srgbClr val="008000"/>
              </a:solidFill>
            </a:endParaRPr>
          </a:p>
        </p:txBody>
      </p:sp>
      <p:cxnSp>
        <p:nvCxnSpPr>
          <p:cNvPr id="12" name="선 11"/>
          <p:cNvCxnSpPr/>
          <p:nvPr/>
        </p:nvCxnSpPr>
        <p:spPr>
          <a:xfrm>
            <a:off x="5087889" y="1807845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선 12"/>
          <p:cNvCxnSpPr/>
          <p:nvPr/>
        </p:nvCxnSpPr>
        <p:spPr>
          <a:xfrm>
            <a:off x="5087889" y="1915102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선 13"/>
          <p:cNvCxnSpPr/>
          <p:nvPr/>
        </p:nvCxnSpPr>
        <p:spPr>
          <a:xfrm>
            <a:off x="3538175" y="1807845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선 14"/>
          <p:cNvCxnSpPr/>
          <p:nvPr/>
        </p:nvCxnSpPr>
        <p:spPr>
          <a:xfrm>
            <a:off x="3096708" y="1915102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가로 글상자 15"/>
          <p:cNvSpPr txBox="1"/>
          <p:nvPr/>
        </p:nvSpPr>
        <p:spPr>
          <a:xfrm>
            <a:off x="3906475" y="2007061"/>
            <a:ext cx="1661156" cy="334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/>
              <a:t>주요 기능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988759" y="2735522"/>
            <a:ext cx="1998916" cy="15743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7000" sy="97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459355" y="2641810"/>
            <a:ext cx="1998916" cy="15743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7000" sy="97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5837964" y="2735522"/>
            <a:ext cx="1998916" cy="15743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7000" sy="97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0" name="가로 글상자 19"/>
          <p:cNvSpPr txBox="1"/>
          <p:nvPr/>
        </p:nvSpPr>
        <p:spPr>
          <a:xfrm>
            <a:off x="3532798" y="4590793"/>
            <a:ext cx="1852031" cy="295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008000"/>
                </a:solidFill>
              </a:rPr>
              <a:t>COMMUNITY SERVICE</a:t>
            </a:r>
          </a:p>
        </p:txBody>
      </p:sp>
      <p:cxnSp>
        <p:nvCxnSpPr>
          <p:cNvPr id="21" name="선 20"/>
          <p:cNvCxnSpPr/>
          <p:nvPr/>
        </p:nvCxnSpPr>
        <p:spPr>
          <a:xfrm>
            <a:off x="5304459" y="4675088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선 21"/>
          <p:cNvCxnSpPr/>
          <p:nvPr/>
        </p:nvCxnSpPr>
        <p:spPr>
          <a:xfrm>
            <a:off x="5304459" y="4782345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선 22"/>
          <p:cNvCxnSpPr/>
          <p:nvPr/>
        </p:nvCxnSpPr>
        <p:spPr>
          <a:xfrm>
            <a:off x="3354694" y="4675088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선 23"/>
          <p:cNvCxnSpPr/>
          <p:nvPr/>
        </p:nvCxnSpPr>
        <p:spPr>
          <a:xfrm>
            <a:off x="2913227" y="4782345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가로 글상자 24"/>
          <p:cNvSpPr txBox="1"/>
          <p:nvPr/>
        </p:nvSpPr>
        <p:spPr>
          <a:xfrm>
            <a:off x="3649616" y="4885850"/>
            <a:ext cx="1845765" cy="333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/>
              <a:t>커뮤니티 서비스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988759" y="5394086"/>
            <a:ext cx="3028847" cy="116609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7000" sy="97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en-US" altLang="ko-KR" sz="90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4808034" y="5394086"/>
            <a:ext cx="3028847" cy="116609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7000" sy="97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900"/>
              <a:t> </a:t>
            </a:r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238250" y="2360538"/>
            <a:ext cx="749967" cy="749967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" sx="93000" sy="93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30" name="타원 29"/>
          <p:cNvSpPr/>
          <p:nvPr/>
        </p:nvSpPr>
        <p:spPr>
          <a:xfrm>
            <a:off x="3649616" y="2364653"/>
            <a:ext cx="749967" cy="749967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" sx="93000" sy="93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31" name="타원 30"/>
          <p:cNvSpPr/>
          <p:nvPr/>
        </p:nvSpPr>
        <p:spPr>
          <a:xfrm>
            <a:off x="6096000" y="2364653"/>
            <a:ext cx="749967" cy="749967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" sx="93000" sy="93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32" name="타원 31"/>
          <p:cNvSpPr/>
          <p:nvPr/>
        </p:nvSpPr>
        <p:spPr>
          <a:xfrm>
            <a:off x="1260135" y="5052833"/>
            <a:ext cx="749967" cy="749967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" sx="93000" sy="93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33" name="타원 32"/>
          <p:cNvSpPr/>
          <p:nvPr/>
        </p:nvSpPr>
        <p:spPr>
          <a:xfrm>
            <a:off x="5346033" y="5052833"/>
            <a:ext cx="749967" cy="749967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" sx="93000" sy="93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34" name="타원 33"/>
          <p:cNvSpPr/>
          <p:nvPr/>
        </p:nvSpPr>
        <p:spPr>
          <a:xfrm>
            <a:off x="1238250" y="3947951"/>
            <a:ext cx="374983" cy="36195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27000" sx="90000" sy="9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rgbClr val="FFE500"/>
                </a:solidFill>
              </a:rPr>
              <a:t>≫</a:t>
            </a:r>
          </a:p>
        </p:txBody>
      </p:sp>
      <p:sp>
        <p:nvSpPr>
          <p:cNvPr id="35" name="타원 34"/>
          <p:cNvSpPr/>
          <p:nvPr/>
        </p:nvSpPr>
        <p:spPr>
          <a:xfrm>
            <a:off x="3718983" y="3947951"/>
            <a:ext cx="374983" cy="36195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27000" sx="90000" sy="9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rgbClr val="FFE500"/>
                </a:solidFill>
              </a:rPr>
              <a:t>≫</a:t>
            </a:r>
            <a:endParaRPr lang="en-US" altLang="ko-KR">
              <a:solidFill>
                <a:srgbClr val="FFE5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6096000" y="3963508"/>
            <a:ext cx="374983" cy="36195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27000" sx="90000" sy="9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rgbClr val="FFE500"/>
                </a:solidFill>
              </a:rPr>
              <a:t>≫</a:t>
            </a:r>
            <a:endParaRPr lang="en-US" altLang="ko-KR">
              <a:solidFill>
                <a:srgbClr val="FFE500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123280" y="6198232"/>
            <a:ext cx="374983" cy="36195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27000" sx="90000" sy="9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rgbClr val="FFE500"/>
                </a:solidFill>
              </a:rPr>
              <a:t>≫</a:t>
            </a:r>
            <a:endParaRPr lang="en-US" altLang="ko-KR">
              <a:solidFill>
                <a:srgbClr val="FFE500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072643" y="6198232"/>
            <a:ext cx="374983" cy="36195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27000" sx="90000" sy="9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rgbClr val="FFE500"/>
                </a:solidFill>
              </a:rPr>
              <a:t>≫</a:t>
            </a:r>
            <a:endParaRPr lang="en-US" altLang="ko-KR">
              <a:solidFill>
                <a:srgbClr val="FFE500"/>
              </a:solidFill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14616" y="2436905"/>
            <a:ext cx="597233" cy="597233"/>
          </a:xfrm>
          <a:prstGeom prst="ellipse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80805" y="2436905"/>
            <a:ext cx="673600" cy="673600"/>
          </a:xfrm>
          <a:prstGeom prst="ellipse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91250" y="2459507"/>
            <a:ext cx="584156" cy="584156"/>
          </a:xfrm>
          <a:prstGeom prst="ellipse">
            <a:avLst/>
          </a:prstGeom>
        </p:spPr>
      </p:pic>
      <p:sp>
        <p:nvSpPr>
          <p:cNvPr id="42" name="가로 글상자 41"/>
          <p:cNvSpPr txBox="1"/>
          <p:nvPr/>
        </p:nvSpPr>
        <p:spPr>
          <a:xfrm>
            <a:off x="1017334" y="3212095"/>
            <a:ext cx="1924468" cy="605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/>
              <a:t>매출 확인</a:t>
            </a:r>
          </a:p>
          <a:p>
            <a:pPr lvl="0">
              <a:defRPr/>
            </a:pPr>
            <a:r>
              <a:rPr lang="ko-KR" altLang="en-US" sz="900"/>
              <a:t>당신이 선호하는 지역과 농작물의 매출을 확인해보세요</a:t>
            </a:r>
            <a:r>
              <a:rPr lang="en-US" altLang="ko-KR" sz="900"/>
              <a:t>.</a:t>
            </a:r>
          </a:p>
        </p:txBody>
      </p:sp>
      <p:sp>
        <p:nvSpPr>
          <p:cNvPr id="43" name="가로 글상자 42"/>
          <p:cNvSpPr txBox="1"/>
          <p:nvPr/>
        </p:nvSpPr>
        <p:spPr>
          <a:xfrm>
            <a:off x="3466136" y="3219949"/>
            <a:ext cx="1924468" cy="740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/>
              <a:t>수익 확인</a:t>
            </a:r>
          </a:p>
          <a:p>
            <a:pPr lvl="0">
              <a:defRPr/>
            </a:pPr>
            <a:r>
              <a:rPr lang="ko-KR" altLang="en-US" sz="900"/>
              <a:t>농작물 매출과 귀농시 필요한 초기 비용</a:t>
            </a:r>
            <a:r>
              <a:rPr lang="en-US" altLang="ko-KR" sz="900"/>
              <a:t>,</a:t>
            </a:r>
            <a:r>
              <a:rPr lang="ko-KR" altLang="en-US" sz="900"/>
              <a:t> 운영 비용을 종합한 수익을 확인해 보세요</a:t>
            </a:r>
            <a:r>
              <a:rPr lang="en-US" altLang="ko-KR" sz="900"/>
              <a:t>.</a:t>
            </a:r>
          </a:p>
        </p:txBody>
      </p:sp>
      <p:sp>
        <p:nvSpPr>
          <p:cNvPr id="44" name="가로 글상자 43"/>
          <p:cNvSpPr txBox="1"/>
          <p:nvPr/>
        </p:nvSpPr>
        <p:spPr>
          <a:xfrm>
            <a:off x="5883733" y="3296149"/>
            <a:ext cx="1924468" cy="588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 b="1"/>
              <a:t>정부지원 정책 확인</a:t>
            </a:r>
          </a:p>
          <a:p>
            <a:pPr lvl="0">
              <a:defRPr/>
            </a:pPr>
            <a:r>
              <a:rPr lang="ko-KR" altLang="en-US" sz="900"/>
              <a:t>지자체별 정부지원 정책을 확인해보세요</a:t>
            </a:r>
            <a:r>
              <a:rPr lang="en-US" altLang="ko-KR" sz="900"/>
              <a:t>.</a:t>
            </a: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58484" y="5140694"/>
            <a:ext cx="582984" cy="582984"/>
          </a:xfrm>
          <a:prstGeom prst="ellipse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434951" y="5136916"/>
            <a:ext cx="586762" cy="586762"/>
          </a:xfrm>
          <a:prstGeom prst="ellipse">
            <a:avLst/>
          </a:prstGeom>
        </p:spPr>
      </p:pic>
      <p:sp>
        <p:nvSpPr>
          <p:cNvPr id="47" name="가로 글상자 46"/>
          <p:cNvSpPr txBox="1"/>
          <p:nvPr/>
        </p:nvSpPr>
        <p:spPr>
          <a:xfrm>
            <a:off x="2010102" y="5723678"/>
            <a:ext cx="1896373" cy="541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지역축제 </a:t>
            </a:r>
            <a:r>
              <a:rPr lang="en-US" altLang="ko-KR" sz="1400" b="1"/>
              <a:t>&amp;</a:t>
            </a:r>
            <a:r>
              <a:rPr lang="ko-KR" altLang="en-US" sz="1400" b="1"/>
              <a:t> 문화행사</a:t>
            </a:r>
          </a:p>
          <a:p>
            <a:pPr lvl="0">
              <a:defRPr/>
            </a:pPr>
            <a:r>
              <a:rPr lang="ko-KR" altLang="en-US" sz="800"/>
              <a:t>전라남도에서 제공하는 다양한 농촌 체험 활동 및 문화행사를 즐겨 보세요</a:t>
            </a:r>
            <a:r>
              <a:rPr lang="en-US" altLang="ko-KR" sz="800"/>
              <a:t>.</a:t>
            </a:r>
          </a:p>
        </p:txBody>
      </p:sp>
      <p:sp>
        <p:nvSpPr>
          <p:cNvPr id="48" name="가로 글상자 47"/>
          <p:cNvSpPr txBox="1"/>
          <p:nvPr/>
        </p:nvSpPr>
        <p:spPr>
          <a:xfrm>
            <a:off x="5827219" y="5723678"/>
            <a:ext cx="1896373" cy="541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귀농 성공사례</a:t>
            </a:r>
          </a:p>
          <a:p>
            <a:pPr lvl="0">
              <a:defRPr/>
            </a:pPr>
            <a:r>
              <a:rPr lang="ko-KR" altLang="en-US" sz="800"/>
              <a:t>당신의 성공 노하우를 다른 사람과 공유해 보세요</a:t>
            </a:r>
            <a:r>
              <a:rPr lang="en-US" altLang="ko-KR" sz="800"/>
              <a:t>.</a:t>
            </a:r>
          </a:p>
        </p:txBody>
      </p:sp>
      <p:sp>
        <p:nvSpPr>
          <p:cNvPr id="49" name="타원 48"/>
          <p:cNvSpPr/>
          <p:nvPr/>
        </p:nvSpPr>
        <p:spPr>
          <a:xfrm>
            <a:off x="903034" y="2773705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0" name="타원 49"/>
          <p:cNvSpPr/>
          <p:nvPr/>
        </p:nvSpPr>
        <p:spPr>
          <a:xfrm>
            <a:off x="1095375" y="3805471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1" name="타원 50"/>
          <p:cNvSpPr/>
          <p:nvPr/>
        </p:nvSpPr>
        <p:spPr>
          <a:xfrm>
            <a:off x="3354694" y="2735522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2" name="타원 51"/>
          <p:cNvSpPr/>
          <p:nvPr/>
        </p:nvSpPr>
        <p:spPr>
          <a:xfrm>
            <a:off x="5810250" y="2758705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3" name="타원 52"/>
          <p:cNvSpPr/>
          <p:nvPr/>
        </p:nvSpPr>
        <p:spPr>
          <a:xfrm>
            <a:off x="974385" y="5394086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4" name="타원 53"/>
          <p:cNvSpPr/>
          <p:nvPr/>
        </p:nvSpPr>
        <p:spPr>
          <a:xfrm>
            <a:off x="4837530" y="5394086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5" name="타원 54"/>
          <p:cNvSpPr/>
          <p:nvPr/>
        </p:nvSpPr>
        <p:spPr>
          <a:xfrm>
            <a:off x="3618183" y="3859524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6" name="타원 55"/>
          <p:cNvSpPr/>
          <p:nvPr/>
        </p:nvSpPr>
        <p:spPr>
          <a:xfrm>
            <a:off x="5953125" y="393123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7" name="타원 56"/>
          <p:cNvSpPr/>
          <p:nvPr/>
        </p:nvSpPr>
        <p:spPr>
          <a:xfrm>
            <a:off x="929768" y="6123065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8" name="타원 57"/>
          <p:cNvSpPr/>
          <p:nvPr/>
        </p:nvSpPr>
        <p:spPr>
          <a:xfrm>
            <a:off x="4980405" y="6123065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9" name="타원 58"/>
          <p:cNvSpPr/>
          <p:nvPr/>
        </p:nvSpPr>
        <p:spPr>
          <a:xfrm>
            <a:off x="8056143" y="6242363"/>
            <a:ext cx="449262" cy="457200"/>
          </a:xfrm>
          <a:prstGeom prst="ellipse">
            <a:avLst/>
          </a:prstGeom>
          <a:solidFill>
            <a:srgbClr val="759E3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↑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2625731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지역 축제와 문화 행사 각각 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4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가지 정도를 미리제공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이미지 클릭시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 해당 행사 및 축제에 대한 상세 정보를 얻을 수 있는 사이트로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90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행사 및 축제의 이름 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 해당 행사 및 축제에 대한 상세 정보를 얻을 수 있는 사이트로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91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화면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1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중단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가로 글상자 6"/>
          <p:cNvSpPr txBox="1"/>
          <p:nvPr/>
        </p:nvSpPr>
        <p:spPr>
          <a:xfrm>
            <a:off x="170949" y="1214435"/>
            <a:ext cx="1464170" cy="469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 b="1"/>
              <a:t>WYC</a:t>
            </a:r>
          </a:p>
        </p:txBody>
      </p:sp>
      <p:sp>
        <p:nvSpPr>
          <p:cNvPr id="8" name="가로 글상자 7"/>
          <p:cNvSpPr txBox="1"/>
          <p:nvPr/>
        </p:nvSpPr>
        <p:spPr>
          <a:xfrm>
            <a:off x="4203749" y="1306748"/>
            <a:ext cx="4552455" cy="284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/>
              <a:t>Home</a:t>
            </a:r>
            <a:r>
              <a:rPr lang="ko-KR" altLang="en-US" sz="1300"/>
              <a:t>   </a:t>
            </a:r>
            <a:r>
              <a:rPr lang="en-US" altLang="ko-KR" sz="1300"/>
              <a:t> </a:t>
            </a:r>
            <a:r>
              <a:rPr lang="ko-KR" altLang="en-US" sz="1300"/>
              <a:t>수익분석</a:t>
            </a:r>
            <a:r>
              <a:rPr lang="ko-KR" altLang="en-US" sz="1300" b="1"/>
              <a:t>∨</a:t>
            </a:r>
            <a:r>
              <a:rPr lang="ko-KR" altLang="en-US" sz="1300"/>
              <a:t>   정부지원 정책들   커뮤니티</a:t>
            </a:r>
            <a:r>
              <a:rPr lang="ko-KR" altLang="en-US" sz="1300" b="1"/>
              <a:t>∨</a:t>
            </a:r>
            <a:r>
              <a:rPr lang="ko-KR" altLang="en-US" sz="1300"/>
              <a:t>   로그인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486308" y="3963508"/>
            <a:ext cx="260347" cy="1574379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가로 글상자 10"/>
          <p:cNvSpPr txBox="1"/>
          <p:nvPr/>
        </p:nvSpPr>
        <p:spPr>
          <a:xfrm>
            <a:off x="2877960" y="1938801"/>
            <a:ext cx="2651579" cy="269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rgbClr val="008000"/>
                </a:solidFill>
              </a:rPr>
              <a:t>LOCAL FESTIVAL &amp; CULTURAL EVENT</a:t>
            </a:r>
          </a:p>
        </p:txBody>
      </p:sp>
      <p:cxnSp>
        <p:nvCxnSpPr>
          <p:cNvPr id="12" name="선 11"/>
          <p:cNvCxnSpPr/>
          <p:nvPr/>
        </p:nvCxnSpPr>
        <p:spPr>
          <a:xfrm>
            <a:off x="5306656" y="2023096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선 12"/>
          <p:cNvCxnSpPr/>
          <p:nvPr/>
        </p:nvCxnSpPr>
        <p:spPr>
          <a:xfrm>
            <a:off x="5313322" y="2130353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선 13"/>
          <p:cNvCxnSpPr/>
          <p:nvPr/>
        </p:nvCxnSpPr>
        <p:spPr>
          <a:xfrm>
            <a:off x="2661756" y="2023096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선 14"/>
          <p:cNvCxnSpPr/>
          <p:nvPr/>
        </p:nvCxnSpPr>
        <p:spPr>
          <a:xfrm>
            <a:off x="2220289" y="2130353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가로 글상자 15"/>
          <p:cNvSpPr txBox="1"/>
          <p:nvPr/>
        </p:nvSpPr>
        <p:spPr>
          <a:xfrm>
            <a:off x="2884639" y="2206589"/>
            <a:ext cx="2709365" cy="44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/>
              <a:t>전라남도에서 제공하는</a:t>
            </a:r>
          </a:p>
          <a:p>
            <a:pPr lvl="0">
              <a:defRPr/>
            </a:pPr>
            <a:r>
              <a:rPr lang="ko-KR" altLang="en-US" sz="1200" b="1"/>
              <a:t>다양한 농촌 체험 활동을 즐겨보세요.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88949" y="2674620"/>
            <a:ext cx="1731339" cy="130793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472410" y="2659062"/>
            <a:ext cx="1731339" cy="130793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552428" y="2659062"/>
            <a:ext cx="1731339" cy="130793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479977" y="2659062"/>
            <a:ext cx="1731339" cy="130793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21" name="가로 글상자 20"/>
          <p:cNvSpPr txBox="1"/>
          <p:nvPr/>
        </p:nvSpPr>
        <p:spPr>
          <a:xfrm>
            <a:off x="650874" y="3666963"/>
            <a:ext cx="1731340" cy="29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섬진강 끝들마을</a:t>
            </a:r>
          </a:p>
        </p:txBody>
      </p:sp>
      <p:sp>
        <p:nvSpPr>
          <p:cNvPr id="22" name="가로 글상자 21"/>
          <p:cNvSpPr txBox="1"/>
          <p:nvPr/>
        </p:nvSpPr>
        <p:spPr>
          <a:xfrm>
            <a:off x="2669907" y="3651406"/>
            <a:ext cx="1731341" cy="299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완도 신학 마을</a:t>
            </a:r>
          </a:p>
        </p:txBody>
      </p:sp>
      <p:sp>
        <p:nvSpPr>
          <p:cNvPr id="23" name="가로 글상자 22"/>
          <p:cNvSpPr txBox="1"/>
          <p:nvPr/>
        </p:nvSpPr>
        <p:spPr>
          <a:xfrm>
            <a:off x="4752452" y="3666963"/>
            <a:ext cx="1731340" cy="29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에코 왕곡 마을</a:t>
            </a:r>
          </a:p>
        </p:txBody>
      </p:sp>
      <p:sp>
        <p:nvSpPr>
          <p:cNvPr id="24" name="가로 글상자 23"/>
          <p:cNvSpPr txBox="1"/>
          <p:nvPr/>
        </p:nvSpPr>
        <p:spPr>
          <a:xfrm>
            <a:off x="6622852" y="3686013"/>
            <a:ext cx="1731340" cy="29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메아리 창조 마을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3827" y="2655570"/>
            <a:ext cx="1706461" cy="1011393"/>
          </a:xfrm>
          <a:prstGeom prst="round2SameRect">
            <a:avLst>
              <a:gd name="adj1" fmla="val 16667"/>
              <a:gd name="adj2" fmla="val 0"/>
            </a:avLst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72410" y="2674620"/>
            <a:ext cx="1731339" cy="976786"/>
          </a:xfrm>
          <a:prstGeom prst="round2SameRect">
            <a:avLst>
              <a:gd name="adj1" fmla="val 16667"/>
              <a:gd name="adj2" fmla="val 0"/>
            </a:avLst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498341" y="2659062"/>
            <a:ext cx="1785427" cy="1063597"/>
          </a:xfrm>
          <a:prstGeom prst="round2SameRect">
            <a:avLst>
              <a:gd name="adj1" fmla="val 16667"/>
              <a:gd name="adj2" fmla="val 0"/>
            </a:avLst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479977" y="2655570"/>
            <a:ext cx="1731340" cy="1067090"/>
          </a:xfrm>
          <a:prstGeom prst="round2SameRect">
            <a:avLst>
              <a:gd name="adj1" fmla="val 16667"/>
              <a:gd name="adj2" fmla="val 0"/>
            </a:avLst>
          </a:prstGeom>
        </p:spPr>
      </p:pic>
      <p:sp>
        <p:nvSpPr>
          <p:cNvPr id="29" name="가로 글상자 28"/>
          <p:cNvSpPr txBox="1"/>
          <p:nvPr/>
        </p:nvSpPr>
        <p:spPr>
          <a:xfrm>
            <a:off x="3039885" y="4058984"/>
            <a:ext cx="2651579" cy="269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rgbClr val="008000"/>
                </a:solidFill>
              </a:rPr>
              <a:t>LOCAL FESTIVAL &amp; CULTURAL EVENT</a:t>
            </a:r>
          </a:p>
        </p:txBody>
      </p:sp>
      <p:cxnSp>
        <p:nvCxnSpPr>
          <p:cNvPr id="30" name="선 29"/>
          <p:cNvCxnSpPr/>
          <p:nvPr/>
        </p:nvCxnSpPr>
        <p:spPr>
          <a:xfrm>
            <a:off x="5468581" y="4143279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선 30"/>
          <p:cNvCxnSpPr/>
          <p:nvPr/>
        </p:nvCxnSpPr>
        <p:spPr>
          <a:xfrm>
            <a:off x="5475247" y="4250536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선 31"/>
          <p:cNvCxnSpPr/>
          <p:nvPr/>
        </p:nvCxnSpPr>
        <p:spPr>
          <a:xfrm>
            <a:off x="2823682" y="4143279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선 32"/>
          <p:cNvCxnSpPr/>
          <p:nvPr/>
        </p:nvCxnSpPr>
        <p:spPr>
          <a:xfrm>
            <a:off x="2382215" y="4250536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가로 글상자 33"/>
          <p:cNvSpPr txBox="1"/>
          <p:nvPr/>
        </p:nvSpPr>
        <p:spPr>
          <a:xfrm>
            <a:off x="3046565" y="4326772"/>
            <a:ext cx="2709365" cy="452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/>
              <a:t>전라남도에서 제공하는</a:t>
            </a:r>
          </a:p>
          <a:p>
            <a:pPr lvl="0">
              <a:defRPr/>
            </a:pPr>
            <a:r>
              <a:rPr lang="ko-KR" altLang="en-US" sz="1200" b="1"/>
              <a:t>다양한 농촌 체험 활동을 즐겨보세요.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488950" y="4795203"/>
            <a:ext cx="1731339" cy="171433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2472410" y="4779645"/>
            <a:ext cx="1731339" cy="172989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4552428" y="4779645"/>
            <a:ext cx="1731339" cy="172989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40" name="가로 글상자 39"/>
          <p:cNvSpPr txBox="1"/>
          <p:nvPr/>
        </p:nvSpPr>
        <p:spPr>
          <a:xfrm>
            <a:off x="513827" y="5935818"/>
            <a:ext cx="1731340" cy="516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곡성 세계 장미 축제</a:t>
            </a:r>
          </a:p>
          <a:p>
            <a:pPr lvl="0">
              <a:defRPr/>
            </a:pPr>
            <a:r>
              <a:rPr lang="en-US" altLang="ko-KR" sz="1400" b="1">
                <a:solidFill>
                  <a:srgbClr val="5F7E3F"/>
                </a:solidFill>
              </a:rPr>
              <a:t>23.05.20~23.05.29</a:t>
            </a:r>
          </a:p>
        </p:txBody>
      </p:sp>
      <p:sp>
        <p:nvSpPr>
          <p:cNvPr id="41" name="가로 글상자 40"/>
          <p:cNvSpPr txBox="1"/>
          <p:nvPr/>
        </p:nvSpPr>
        <p:spPr>
          <a:xfrm>
            <a:off x="2507981" y="5935818"/>
            <a:ext cx="1731341" cy="51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영광 법성포 단오제</a:t>
            </a:r>
          </a:p>
          <a:p>
            <a:pPr lvl="0">
              <a:defRPr/>
            </a:pPr>
            <a:r>
              <a:rPr lang="ko-KR" altLang="en-US" sz="1400" b="1">
                <a:solidFill>
                  <a:srgbClr val="5F7E3F"/>
                </a:solidFill>
              </a:rPr>
              <a:t>23.06.22 ~ 23.06.25</a:t>
            </a:r>
          </a:p>
        </p:txBody>
      </p:sp>
      <p:sp>
        <p:nvSpPr>
          <p:cNvPr id="42" name="가로 글상자 41"/>
          <p:cNvSpPr txBox="1"/>
          <p:nvPr/>
        </p:nvSpPr>
        <p:spPr>
          <a:xfrm>
            <a:off x="4602911" y="5969593"/>
            <a:ext cx="1731340" cy="448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 b="1"/>
              <a:t>곡성 아이스크림 페스티벌</a:t>
            </a:r>
          </a:p>
          <a:p>
            <a:pPr lvl="0">
              <a:defRPr/>
            </a:pPr>
            <a:r>
              <a:rPr lang="ko-KR" altLang="en-US" sz="1400" b="1">
                <a:solidFill>
                  <a:srgbClr val="5F7E3F"/>
                </a:solidFill>
              </a:rPr>
              <a:t>23.07.14 ~ 23.07.16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479977" y="4750698"/>
            <a:ext cx="1731339" cy="175884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45" name="가로 글상자 44"/>
          <p:cNvSpPr txBox="1"/>
          <p:nvPr/>
        </p:nvSpPr>
        <p:spPr>
          <a:xfrm>
            <a:off x="6527602" y="5932326"/>
            <a:ext cx="1731340" cy="516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정남진 장흥 물축제</a:t>
            </a:r>
          </a:p>
          <a:p>
            <a:pPr lvl="0">
              <a:defRPr/>
            </a:pPr>
            <a:r>
              <a:rPr lang="ko-KR" altLang="en-US" sz="1400" b="1">
                <a:solidFill>
                  <a:srgbClr val="5F7E3F"/>
                </a:solidFill>
              </a:rPr>
              <a:t>23.07.29 ~ 23.08.06</a:t>
            </a: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13827" y="4795203"/>
            <a:ext cx="1731339" cy="1137123"/>
          </a:xfrm>
          <a:prstGeom prst="round2SameRect">
            <a:avLst>
              <a:gd name="adj1" fmla="val 16667"/>
              <a:gd name="adj2" fmla="val 0"/>
            </a:avLst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472410" y="4795203"/>
            <a:ext cx="1731339" cy="1174390"/>
          </a:xfrm>
          <a:prstGeom prst="round2SameRect">
            <a:avLst>
              <a:gd name="adj1" fmla="val 16667"/>
              <a:gd name="adj2" fmla="val 0"/>
            </a:avLst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514850" y="4750698"/>
            <a:ext cx="1768918" cy="1218895"/>
          </a:xfrm>
          <a:prstGeom prst="round2SameRect">
            <a:avLst>
              <a:gd name="adj1" fmla="val 16667"/>
              <a:gd name="adj2" fmla="val 0"/>
            </a:avLst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483792" y="4750698"/>
            <a:ext cx="1727524" cy="1181628"/>
          </a:xfrm>
          <a:prstGeom prst="round2SameRect">
            <a:avLst>
              <a:gd name="adj1" fmla="val 16667"/>
              <a:gd name="adj2" fmla="val 0"/>
            </a:avLst>
          </a:prstGeom>
        </p:spPr>
      </p:pic>
      <p:sp>
        <p:nvSpPr>
          <p:cNvPr id="50" name="타원 49"/>
          <p:cNvSpPr/>
          <p:nvPr/>
        </p:nvSpPr>
        <p:spPr>
          <a:xfrm>
            <a:off x="2773198" y="1653842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1" name="타원 50"/>
          <p:cNvSpPr/>
          <p:nvPr/>
        </p:nvSpPr>
        <p:spPr>
          <a:xfrm>
            <a:off x="513827" y="253214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2" name="타원 51"/>
          <p:cNvSpPr/>
          <p:nvPr/>
        </p:nvSpPr>
        <p:spPr>
          <a:xfrm>
            <a:off x="2507981" y="253214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3" name="타원 52"/>
          <p:cNvSpPr/>
          <p:nvPr/>
        </p:nvSpPr>
        <p:spPr>
          <a:xfrm>
            <a:off x="4514850" y="253214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4" name="타원 53"/>
          <p:cNvSpPr/>
          <p:nvPr/>
        </p:nvSpPr>
        <p:spPr>
          <a:xfrm>
            <a:off x="6527602" y="253214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5" name="타원 54"/>
          <p:cNvSpPr/>
          <p:nvPr/>
        </p:nvSpPr>
        <p:spPr>
          <a:xfrm>
            <a:off x="513827" y="4750698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6" name="타원 55"/>
          <p:cNvSpPr/>
          <p:nvPr/>
        </p:nvSpPr>
        <p:spPr>
          <a:xfrm>
            <a:off x="2507981" y="4750698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7" name="타원 56"/>
          <p:cNvSpPr/>
          <p:nvPr/>
        </p:nvSpPr>
        <p:spPr>
          <a:xfrm>
            <a:off x="4552428" y="4750698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8" name="타원 57"/>
          <p:cNvSpPr/>
          <p:nvPr/>
        </p:nvSpPr>
        <p:spPr>
          <a:xfrm>
            <a:off x="6527602" y="4750698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9" name="타원 58"/>
          <p:cNvSpPr/>
          <p:nvPr/>
        </p:nvSpPr>
        <p:spPr>
          <a:xfrm>
            <a:off x="513827" y="385832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0" name="타원 59"/>
          <p:cNvSpPr/>
          <p:nvPr/>
        </p:nvSpPr>
        <p:spPr>
          <a:xfrm>
            <a:off x="2518882" y="3821029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1" name="타원 60"/>
          <p:cNvSpPr/>
          <p:nvPr/>
        </p:nvSpPr>
        <p:spPr>
          <a:xfrm>
            <a:off x="4514850" y="385832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2" name="타원 61"/>
          <p:cNvSpPr/>
          <p:nvPr/>
        </p:nvSpPr>
        <p:spPr>
          <a:xfrm>
            <a:off x="6384727" y="385832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3" name="타원 62"/>
          <p:cNvSpPr/>
          <p:nvPr/>
        </p:nvSpPr>
        <p:spPr>
          <a:xfrm>
            <a:off x="346074" y="596959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4" name="타원 63"/>
          <p:cNvSpPr/>
          <p:nvPr/>
        </p:nvSpPr>
        <p:spPr>
          <a:xfrm>
            <a:off x="2329535" y="596959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5" name="타원 64"/>
          <p:cNvSpPr/>
          <p:nvPr/>
        </p:nvSpPr>
        <p:spPr>
          <a:xfrm>
            <a:off x="4409553" y="596959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6" name="타원 65"/>
          <p:cNvSpPr/>
          <p:nvPr/>
        </p:nvSpPr>
        <p:spPr>
          <a:xfrm>
            <a:off x="6334251" y="596959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7" name="타원 66"/>
          <p:cNvSpPr/>
          <p:nvPr/>
        </p:nvSpPr>
        <p:spPr>
          <a:xfrm>
            <a:off x="8056143" y="6242363"/>
            <a:ext cx="449262" cy="457200"/>
          </a:xfrm>
          <a:prstGeom prst="ellipse">
            <a:avLst/>
          </a:prstGeom>
          <a:solidFill>
            <a:srgbClr val="759E3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↑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1346705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각 링크 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 해당 기능 화면으로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WYC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팀 깃허브로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91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화면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1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하단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,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푸터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가로 글상자 6"/>
          <p:cNvSpPr txBox="1"/>
          <p:nvPr/>
        </p:nvSpPr>
        <p:spPr>
          <a:xfrm>
            <a:off x="170949" y="1214435"/>
            <a:ext cx="1464170" cy="469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 b="1"/>
              <a:t>WYC</a:t>
            </a:r>
          </a:p>
        </p:txBody>
      </p:sp>
      <p:sp>
        <p:nvSpPr>
          <p:cNvPr id="8" name="가로 글상자 7"/>
          <p:cNvSpPr txBox="1"/>
          <p:nvPr/>
        </p:nvSpPr>
        <p:spPr>
          <a:xfrm>
            <a:off x="4203749" y="1306748"/>
            <a:ext cx="4552455" cy="284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/>
              <a:t>Home</a:t>
            </a:r>
            <a:r>
              <a:rPr lang="ko-KR" altLang="en-US" sz="1300"/>
              <a:t>   </a:t>
            </a:r>
            <a:r>
              <a:rPr lang="en-US" altLang="ko-KR" sz="1300"/>
              <a:t> </a:t>
            </a:r>
            <a:r>
              <a:rPr lang="ko-KR" altLang="en-US" sz="1300"/>
              <a:t>수익분석</a:t>
            </a:r>
            <a:r>
              <a:rPr lang="ko-KR" altLang="en-US" sz="1300" b="1"/>
              <a:t>∨</a:t>
            </a:r>
            <a:r>
              <a:rPr lang="ko-KR" altLang="en-US" sz="1300"/>
              <a:t>   정부지원 정책들   커뮤니티</a:t>
            </a:r>
            <a:r>
              <a:rPr lang="ko-KR" altLang="en-US" sz="1300" b="1"/>
              <a:t>∨</a:t>
            </a:r>
            <a:r>
              <a:rPr lang="ko-KR" altLang="en-US" sz="1300"/>
              <a:t>   로그인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495856" y="5595403"/>
            <a:ext cx="260347" cy="1117179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1929" y="2012950"/>
            <a:ext cx="8343926" cy="3365500"/>
          </a:xfrm>
          <a:prstGeom prst="rect">
            <a:avLst/>
          </a:prstGeom>
          <a:solidFill>
            <a:srgbClr val="294717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61424" y="5378450"/>
            <a:ext cx="8334432" cy="93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4" name="가로 글상자 13"/>
          <p:cNvSpPr txBox="1"/>
          <p:nvPr/>
        </p:nvSpPr>
        <p:spPr>
          <a:xfrm>
            <a:off x="425449" y="2373572"/>
            <a:ext cx="2641601" cy="1586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lt1"/>
                </a:solidFill>
              </a:rPr>
              <a:t>Our Office</a:t>
            </a:r>
          </a:p>
          <a:p>
            <a:pPr lvl="0">
              <a:defRPr/>
            </a:pP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  </a:t>
            </a:r>
            <a:r>
              <a:rPr lang="en-US" altLang="ko-KR" sz="1500">
                <a:solidFill>
                  <a:schemeClr val="lt1"/>
                </a:solidFill>
              </a:rPr>
              <a:t> </a:t>
            </a:r>
            <a:r>
              <a:rPr lang="en-US" altLang="ko-KR" sz="1500">
                <a:solidFill>
                  <a:srgbClr val="D9D9D9"/>
                </a:solidFill>
              </a:rPr>
              <a:t> </a:t>
            </a:r>
            <a:r>
              <a:rPr lang="ko-KR" altLang="en-US" sz="1500">
                <a:solidFill>
                  <a:srgbClr val="D9D9D9"/>
                </a:solidFill>
              </a:rPr>
              <a:t>서울시 마포구 신촌로 </a:t>
            </a:r>
            <a:r>
              <a:rPr lang="en-US" altLang="ko-KR" sz="1500">
                <a:solidFill>
                  <a:srgbClr val="D9D9D9"/>
                </a:solidFill>
              </a:rPr>
              <a:t>104</a:t>
            </a:r>
            <a:r>
              <a:rPr lang="ko-KR" altLang="en-US" sz="1500">
                <a:solidFill>
                  <a:srgbClr val="D9D9D9"/>
                </a:solidFill>
              </a:rPr>
              <a:t> </a:t>
            </a:r>
            <a:r>
              <a:rPr lang="en-US" altLang="ko-KR" sz="1500">
                <a:solidFill>
                  <a:srgbClr val="D9D9D9"/>
                </a:solidFill>
              </a:rPr>
              <a:t>4</a:t>
            </a:r>
            <a:r>
              <a:rPr lang="ko-KR" altLang="en-US" sz="1500">
                <a:solidFill>
                  <a:srgbClr val="D9D9D9"/>
                </a:solidFill>
              </a:rPr>
              <a:t>층</a:t>
            </a:r>
            <a:r>
              <a:rPr lang="en-US" altLang="ko-KR" sz="1500">
                <a:solidFill>
                  <a:srgbClr val="D9D9D9"/>
                </a:solidFill>
              </a:rPr>
              <a:t>,</a:t>
            </a:r>
            <a:r>
              <a:rPr lang="ko-KR" altLang="en-US" sz="1500">
                <a:solidFill>
                  <a:srgbClr val="D9D9D9"/>
                </a:solidFill>
              </a:rPr>
              <a:t> </a:t>
            </a:r>
            <a:r>
              <a:rPr lang="en-US" altLang="ko-KR" sz="1500">
                <a:solidFill>
                  <a:srgbClr val="D9D9D9"/>
                </a:solidFill>
              </a:rPr>
              <a:t>5</a:t>
            </a:r>
            <a:r>
              <a:rPr lang="ko-KR" altLang="en-US" sz="1500">
                <a:solidFill>
                  <a:srgbClr val="D9D9D9"/>
                </a:solidFill>
              </a:rPr>
              <a:t>층 그린컴퓨터</a:t>
            </a:r>
          </a:p>
          <a:p>
            <a:pPr lvl="0">
              <a:defRPr/>
            </a:pPr>
            <a:r>
              <a:rPr lang="ko-KR" altLang="en-US" sz="1500">
                <a:solidFill>
                  <a:srgbClr val="D9D9D9"/>
                </a:solidFill>
              </a:rPr>
              <a:t>    </a:t>
            </a:r>
            <a:r>
              <a:rPr lang="en-US" altLang="ko-KR" sz="1500">
                <a:solidFill>
                  <a:srgbClr val="D9D9D9"/>
                </a:solidFill>
              </a:rPr>
              <a:t>02-715-2111</a:t>
            </a:r>
          </a:p>
          <a:p>
            <a:pPr lvl="0">
              <a:defRPr/>
            </a:pPr>
            <a:r>
              <a:rPr lang="ko-KR" altLang="en-US" sz="1500">
                <a:solidFill>
                  <a:srgbClr val="D9D9D9"/>
                </a:solidFill>
              </a:rPr>
              <a:t>    </a:t>
            </a:r>
            <a:r>
              <a:rPr lang="en-US" altLang="ko-KR" sz="1500">
                <a:solidFill>
                  <a:srgbClr val="D9D9D9"/>
                </a:solidFill>
              </a:rPr>
              <a:t>http://sinchon.greenart.co.kr</a:t>
            </a:r>
          </a:p>
        </p:txBody>
      </p:sp>
      <p:sp>
        <p:nvSpPr>
          <p:cNvPr id="15" name="가로 글상자 14"/>
          <p:cNvSpPr txBox="1"/>
          <p:nvPr/>
        </p:nvSpPr>
        <p:spPr>
          <a:xfrm>
            <a:off x="3067050" y="2373572"/>
            <a:ext cx="2616200" cy="1910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lt1"/>
                </a:solidFill>
              </a:rPr>
              <a:t>Quick Links</a:t>
            </a:r>
          </a:p>
          <a:p>
            <a:pPr lvl="0">
              <a:defRPr/>
            </a:pP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D9D9D9"/>
                </a:solidFill>
              </a:rPr>
              <a:t>&gt;</a:t>
            </a:r>
            <a:r>
              <a:rPr lang="ko-KR" altLang="en-US" sz="1400">
                <a:solidFill>
                  <a:srgbClr val="D9D9D9"/>
                </a:solidFill>
              </a:rPr>
              <a:t>매출 확인</a:t>
            </a:r>
            <a:r>
              <a:rPr lang="en-US" altLang="ko-KR" sz="1400">
                <a:solidFill>
                  <a:srgbClr val="D9D9D9"/>
                </a:solidFill>
              </a:rPr>
              <a:t>(</a:t>
            </a:r>
            <a:r>
              <a:rPr lang="ko-KR" altLang="en-US" sz="1400">
                <a:solidFill>
                  <a:srgbClr val="D9D9D9"/>
                </a:solidFill>
              </a:rPr>
              <a:t>농작물 우선</a:t>
            </a:r>
            <a:r>
              <a:rPr lang="en-US" altLang="ko-KR" sz="1400">
                <a:solidFill>
                  <a:srgbClr val="D9D9D9"/>
                </a:solidFill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D9D9D9"/>
                </a:solidFill>
              </a:rPr>
              <a:t>&gt;</a:t>
            </a:r>
            <a:r>
              <a:rPr lang="ko-KR" altLang="en-US" sz="1400">
                <a:solidFill>
                  <a:srgbClr val="D9D9D9"/>
                </a:solidFill>
              </a:rPr>
              <a:t>매출 확인</a:t>
            </a:r>
            <a:r>
              <a:rPr lang="en-US" altLang="ko-KR" sz="1400">
                <a:solidFill>
                  <a:srgbClr val="D9D9D9"/>
                </a:solidFill>
              </a:rPr>
              <a:t>(</a:t>
            </a:r>
            <a:r>
              <a:rPr lang="ko-KR" altLang="en-US" sz="1400">
                <a:solidFill>
                  <a:srgbClr val="D9D9D9"/>
                </a:solidFill>
              </a:rPr>
              <a:t>지역 우선</a:t>
            </a:r>
            <a:r>
              <a:rPr lang="en-US" altLang="ko-KR" sz="1400">
                <a:solidFill>
                  <a:srgbClr val="D9D9D9"/>
                </a:solidFill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D9D9D9"/>
                </a:solidFill>
              </a:rPr>
              <a:t>&gt;</a:t>
            </a:r>
            <a:r>
              <a:rPr lang="ko-KR" altLang="en-US" sz="1400">
                <a:solidFill>
                  <a:srgbClr val="D9D9D9"/>
                </a:solidFill>
              </a:rPr>
              <a:t>비용 조회</a:t>
            </a:r>
          </a:p>
          <a:p>
            <a:pPr lvl="0">
              <a:defRPr/>
            </a:pPr>
            <a:r>
              <a:rPr lang="en-US" altLang="ko-KR" sz="1400">
                <a:solidFill>
                  <a:srgbClr val="D9D9D9"/>
                </a:solidFill>
              </a:rPr>
              <a:t>&gt;</a:t>
            </a:r>
            <a:r>
              <a:rPr lang="ko-KR" altLang="en-US" sz="1400">
                <a:solidFill>
                  <a:srgbClr val="D9D9D9"/>
                </a:solidFill>
              </a:rPr>
              <a:t>수익 확인</a:t>
            </a:r>
          </a:p>
          <a:p>
            <a:pPr lvl="0">
              <a:defRPr/>
            </a:pPr>
            <a:r>
              <a:rPr lang="en-US" altLang="ko-KR" sz="1400">
                <a:solidFill>
                  <a:srgbClr val="D9D9D9"/>
                </a:solidFill>
              </a:rPr>
              <a:t>&gt;</a:t>
            </a:r>
            <a:r>
              <a:rPr lang="ko-KR" altLang="en-US" sz="1400">
                <a:solidFill>
                  <a:srgbClr val="D9D9D9"/>
                </a:solidFill>
              </a:rPr>
              <a:t>정부지원 정책들</a:t>
            </a:r>
          </a:p>
          <a:p>
            <a:pPr lvl="0">
              <a:defRPr/>
            </a:pPr>
            <a:r>
              <a:rPr lang="en-US" altLang="ko-KR" sz="1400">
                <a:solidFill>
                  <a:srgbClr val="D9D9D9"/>
                </a:solidFill>
              </a:rPr>
              <a:t>&gt;</a:t>
            </a:r>
            <a:r>
              <a:rPr lang="ko-KR" altLang="en-US" sz="1400">
                <a:solidFill>
                  <a:srgbClr val="D9D9D9"/>
                </a:solidFill>
              </a:rPr>
              <a:t>지역축제 </a:t>
            </a:r>
            <a:r>
              <a:rPr lang="en-US" altLang="ko-KR" sz="1400">
                <a:solidFill>
                  <a:srgbClr val="D9D9D9"/>
                </a:solidFill>
              </a:rPr>
              <a:t>&amp;</a:t>
            </a:r>
            <a:r>
              <a:rPr lang="ko-KR" altLang="en-US" sz="1400">
                <a:solidFill>
                  <a:srgbClr val="D9D9D9"/>
                </a:solidFill>
              </a:rPr>
              <a:t> 문화행사</a:t>
            </a:r>
          </a:p>
        </p:txBody>
      </p:sp>
      <p:sp>
        <p:nvSpPr>
          <p:cNvPr id="16" name="가로 글상자 15"/>
          <p:cNvSpPr txBox="1"/>
          <p:nvPr/>
        </p:nvSpPr>
        <p:spPr>
          <a:xfrm>
            <a:off x="5683250" y="2373572"/>
            <a:ext cx="2590800" cy="1910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lt1"/>
                </a:solidFill>
              </a:rPr>
              <a:t>Business Hours</a:t>
            </a:r>
          </a:p>
          <a:p>
            <a:pPr lvl="0">
              <a:defRPr/>
            </a:pP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D9D9D9"/>
                </a:solidFill>
              </a:rPr>
              <a:t>Monday-Friday</a:t>
            </a:r>
          </a:p>
          <a:p>
            <a:pPr lvl="0">
              <a:defRPr/>
            </a:pPr>
            <a:r>
              <a:rPr lang="en-US" altLang="ko-KR" sz="1400">
                <a:solidFill>
                  <a:schemeClr val="lt1"/>
                </a:solidFill>
              </a:rPr>
              <a:t>09:30 am - 06:20 pm</a:t>
            </a:r>
          </a:p>
          <a:p>
            <a:pPr lvl="0">
              <a:defRPr/>
            </a:pPr>
            <a:r>
              <a:rPr lang="en-US" altLang="ko-KR" sz="1400">
                <a:solidFill>
                  <a:srgbClr val="D9D9D9"/>
                </a:solidFill>
              </a:rPr>
              <a:t>Saturday</a:t>
            </a:r>
          </a:p>
          <a:p>
            <a:pPr lvl="0">
              <a:defRPr/>
            </a:pPr>
            <a:r>
              <a:rPr lang="en-US" altLang="ko-KR" sz="1400">
                <a:solidFill>
                  <a:schemeClr val="lt1"/>
                </a:solidFill>
              </a:rPr>
              <a:t>Closed</a:t>
            </a:r>
          </a:p>
          <a:p>
            <a:pPr lvl="0">
              <a:defRPr/>
            </a:pPr>
            <a:r>
              <a:rPr lang="en-US" altLang="ko-KR" sz="1400">
                <a:solidFill>
                  <a:srgbClr val="D9D9D9"/>
                </a:solidFill>
              </a:rPr>
              <a:t>Sunday</a:t>
            </a:r>
          </a:p>
          <a:p>
            <a:pPr lvl="0">
              <a:defRPr/>
            </a:pPr>
            <a:r>
              <a:rPr lang="en-US" altLang="ko-KR" sz="1400">
                <a:solidFill>
                  <a:schemeClr val="lt1"/>
                </a:solidFill>
              </a:rPr>
              <a:t>Closed</a:t>
            </a:r>
          </a:p>
        </p:txBody>
      </p:sp>
      <p:sp>
        <p:nvSpPr>
          <p:cNvPr id="17" name="타원 16"/>
          <p:cNvSpPr/>
          <p:nvPr/>
        </p:nvSpPr>
        <p:spPr>
          <a:xfrm>
            <a:off x="425449" y="4284345"/>
            <a:ext cx="635000" cy="5353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700" b="1">
                <a:solidFill>
                  <a:schemeClr val="dk1"/>
                </a:solidFill>
              </a:rPr>
              <a:t>Git</a:t>
            </a:r>
          </a:p>
        </p:txBody>
      </p:sp>
      <p:sp>
        <p:nvSpPr>
          <p:cNvPr id="18" name="가로 글상자 17"/>
          <p:cNvSpPr txBox="1"/>
          <p:nvPr/>
        </p:nvSpPr>
        <p:spPr>
          <a:xfrm>
            <a:off x="425449" y="5689492"/>
            <a:ext cx="3772397" cy="318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 b="1"/>
              <a:t>ⓒ</a:t>
            </a:r>
            <a:r>
              <a:rPr lang="en-US" altLang="ko-KR" sz="1500" b="1">
                <a:solidFill>
                  <a:srgbClr val="759E31"/>
                </a:solidFill>
              </a:rPr>
              <a:t>WYC - Turning to Farm</a:t>
            </a:r>
            <a:r>
              <a:rPr lang="en-US" altLang="ko-KR" sz="1500" b="1"/>
              <a:t>, All Right Reserved.</a:t>
            </a:r>
          </a:p>
        </p:txBody>
      </p:sp>
      <p:sp>
        <p:nvSpPr>
          <p:cNvPr id="19" name="가로 글상자 18"/>
          <p:cNvSpPr txBox="1"/>
          <p:nvPr/>
        </p:nvSpPr>
        <p:spPr>
          <a:xfrm>
            <a:off x="5845397" y="5689492"/>
            <a:ext cx="2650459" cy="365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Designed by </a:t>
            </a:r>
            <a:r>
              <a:rPr lang="en-US" altLang="ko-KR">
                <a:solidFill>
                  <a:srgbClr val="759E31"/>
                </a:solidFill>
              </a:rPr>
              <a:t>Team WYC</a:t>
            </a:r>
          </a:p>
        </p:txBody>
      </p:sp>
      <p:sp>
        <p:nvSpPr>
          <p:cNvPr id="20" name="타원 19"/>
          <p:cNvSpPr/>
          <p:nvPr/>
        </p:nvSpPr>
        <p:spPr>
          <a:xfrm>
            <a:off x="2924175" y="2231092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1" name="타원 20"/>
          <p:cNvSpPr/>
          <p:nvPr/>
        </p:nvSpPr>
        <p:spPr>
          <a:xfrm>
            <a:off x="425449" y="4141865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2" name="타원 21"/>
          <p:cNvSpPr/>
          <p:nvPr/>
        </p:nvSpPr>
        <p:spPr>
          <a:xfrm>
            <a:off x="600074" y="545292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3" name="타원 22"/>
          <p:cNvSpPr/>
          <p:nvPr/>
        </p:nvSpPr>
        <p:spPr>
          <a:xfrm>
            <a:off x="6978650" y="5587204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4" name="타원 23"/>
          <p:cNvSpPr/>
          <p:nvPr/>
        </p:nvSpPr>
        <p:spPr>
          <a:xfrm>
            <a:off x="8056143" y="6242363"/>
            <a:ext cx="449262" cy="457200"/>
          </a:xfrm>
          <a:prstGeom prst="ellipse">
            <a:avLst/>
          </a:prstGeom>
          <a:solidFill>
            <a:srgbClr val="759E3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↑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2613351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150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748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>
                          <a:latin typeface="맑은 고딕"/>
                        </a:rPr>
                        <a:t>1</a:t>
                      </a:r>
                      <a:endParaRPr lang="ko-KR" altLang="en-US">
                        <a:latin typeface="맑은 고딕"/>
                      </a:endParaRPr>
                    </a:p>
                  </a:txBody>
                  <a:tcPr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>
                          <a:latin typeface="맑은 고딕"/>
                        </a:rPr>
                        <a:t>페이지 안내 문구</a:t>
                      </a:r>
                    </a:p>
                  </a:txBody>
                  <a:tcPr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5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>
                          <a:latin typeface="맑은 고딕"/>
                        </a:rPr>
                        <a:t>2</a:t>
                      </a:r>
                      <a:endParaRPr lang="ko-KR" altLang="en-US">
                        <a:latin typeface="맑은 고딕"/>
                      </a:endParaRPr>
                    </a:p>
                  </a:txBody>
                  <a:tcPr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>
                          <a:latin typeface="맑은 고딕"/>
                        </a:rPr>
                        <a:t>농작물 리스트</a:t>
                      </a:r>
                      <a:r>
                        <a:rPr lang="en-US" altLang="ko-KR" sz="1400">
                          <a:latin typeface="맑은 고딕"/>
                        </a:rPr>
                        <a:t>- </a:t>
                      </a:r>
                      <a:r>
                        <a:rPr lang="ko-KR" altLang="en-US" sz="1400">
                          <a:latin typeface="맑은 고딕"/>
                        </a:rPr>
                        <a:t>추천 농작물 리스트를</a:t>
                      </a:r>
                      <a:r>
                        <a:rPr lang="ko-KR" altLang="en-US" sz="1400" baseline="0">
                          <a:latin typeface="맑은 고딕"/>
                        </a:rPr>
                        <a:t> 제시하고</a:t>
                      </a:r>
                      <a:r>
                        <a:rPr lang="en-US" altLang="ko-KR" sz="1400" baseline="0">
                          <a:latin typeface="맑은 고딕"/>
                        </a:rPr>
                        <a:t>, </a:t>
                      </a:r>
                      <a:r>
                        <a:rPr lang="ko-KR" altLang="en-US" sz="1400" baseline="0">
                          <a:latin typeface="맑은 고딕"/>
                        </a:rPr>
                        <a:t>각 농작물들은 체크할 수 있도록 체크박스로 구현한다</a:t>
                      </a:r>
                      <a:r>
                        <a:rPr lang="en-US" altLang="ko-KR" sz="1400" baseline="0">
                          <a:latin typeface="맑은 고딕"/>
                        </a:rPr>
                        <a:t>.</a:t>
                      </a:r>
                      <a:endParaRPr lang="ko-KR" altLang="en-US" sz="1400">
                        <a:latin typeface="맑은 고딕"/>
                      </a:endParaRPr>
                    </a:p>
                  </a:txBody>
                  <a:tcPr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9561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>
                          <a:latin typeface="맑은 고딕"/>
                        </a:rPr>
                        <a:t>3</a:t>
                      </a:r>
                      <a:endParaRPr lang="ko-KR" altLang="en-US">
                        <a:latin typeface="맑은 고딕"/>
                      </a:endParaRPr>
                    </a:p>
                  </a:txBody>
                  <a:tcPr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>
                          <a:latin typeface="맑은 고딕"/>
                        </a:rPr>
                        <a:t>농작물 체크박스를 클릭시 재배 가능 지역이 버튼 형식의 리스트로 생성된다</a:t>
                      </a:r>
                      <a:r>
                        <a:rPr lang="en-US" altLang="ko-KR" sz="1400">
                          <a:latin typeface="맑은 고딕"/>
                        </a:rPr>
                        <a:t>.</a:t>
                      </a:r>
                      <a:endParaRPr lang="ko-KR" altLang="en-US" sz="1400">
                        <a:latin typeface="맑은 고딕"/>
                      </a:endParaRPr>
                    </a:p>
                  </a:txBody>
                  <a:tcPr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91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농작물 우선 선택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2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수익 분석 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-&gt; 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매출 확인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농작물 우선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747668" y="5430031"/>
            <a:ext cx="2502749" cy="14125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7499" y="5421913"/>
            <a:ext cx="2463010" cy="14125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r>
              <a:rPr lang="ko-KR" altLang="en-US" b="1">
                <a:solidFill>
                  <a:schemeClr val="bg1">
                    <a:lumMod val="65000"/>
                  </a:schemeClr>
                </a:solidFill>
                <a:latin typeface="Calibri"/>
                <a:ea typeface="맑은 고딕"/>
              </a:rPr>
              <a:t>추천 농작물 리스트</a:t>
            </a: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ko-KR" altLang="en-US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8513" y="1238814"/>
            <a:ext cx="1146985" cy="40853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8931" y="1681630"/>
            <a:ext cx="8643618" cy="192966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285774" y="2230964"/>
            <a:ext cx="60741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000">
                <a:solidFill>
                  <a:schemeClr val="bg1"/>
                </a:solidFill>
                <a:latin typeface="한컴 바겐세일 B"/>
                <a:ea typeface="한컴 바겐세일 B"/>
              </a:rPr>
              <a:t>매출 확인</a:t>
            </a:r>
            <a:r>
              <a:rPr lang="en-US" altLang="ko-KR" sz="4000">
                <a:solidFill>
                  <a:schemeClr val="bg1"/>
                </a:solidFill>
                <a:latin typeface="한컴 바겐세일 B"/>
                <a:ea typeface="한컴 바겐세일 B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한컴 바겐세일 B"/>
                <a:ea typeface="한컴 바겐세일 B"/>
              </a:rPr>
              <a:t>농작물 우선</a:t>
            </a:r>
            <a:r>
              <a:rPr lang="en-US" altLang="ko-KR" sz="4000">
                <a:solidFill>
                  <a:schemeClr val="bg1"/>
                </a:solidFill>
                <a:latin typeface="한컴 바겐세일 B"/>
                <a:ea typeface="한컴 바겐세일 B"/>
              </a:rPr>
              <a:t>)</a:t>
            </a:r>
            <a:endParaRPr lang="ko-KR" altLang="en-US" sz="400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94174" y="1263570"/>
            <a:ext cx="8393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Home</a:t>
            </a:r>
            <a:endParaRPr lang="ko-KR" altLang="en-US" b="1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89013" y="1292697"/>
            <a:ext cx="100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수익분석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638624" y="1295855"/>
            <a:ext cx="15983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정부지원정책들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284715" y="1292697"/>
            <a:ext cx="100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커뮤니티</a:t>
            </a:r>
          </a:p>
        </p:txBody>
      </p:sp>
      <p:sp>
        <p:nvSpPr>
          <p:cNvPr id="16" name="L 도형 15"/>
          <p:cNvSpPr/>
          <p:nvPr/>
        </p:nvSpPr>
        <p:spPr>
          <a:xfrm rot="19291642">
            <a:off x="4574664" y="1406842"/>
            <a:ext cx="92292" cy="73850"/>
          </a:xfrm>
          <a:prstGeom prst="corner">
            <a:avLst>
              <a:gd name="adj1" fmla="val 35554"/>
              <a:gd name="adj2" fmla="val 330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7" name="L 도형 16"/>
          <p:cNvSpPr/>
          <p:nvPr/>
        </p:nvSpPr>
        <p:spPr>
          <a:xfrm rot="19291642">
            <a:off x="7143802" y="1403259"/>
            <a:ext cx="92292" cy="73850"/>
          </a:xfrm>
          <a:prstGeom prst="corner">
            <a:avLst>
              <a:gd name="adj1" fmla="val 35554"/>
              <a:gd name="adj2" fmla="val 330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434057" y="1286858"/>
            <a:ext cx="8020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로그인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595269" y="4210958"/>
            <a:ext cx="23288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선호하는 농작물의 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재배가능 지역과 매출을 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확인해보세요</a:t>
            </a:r>
          </a:p>
        </p:txBody>
      </p:sp>
      <p:sp>
        <p:nvSpPr>
          <p:cNvPr id="20" name="뺄셈 기호 19"/>
          <p:cNvSpPr/>
          <p:nvPr/>
        </p:nvSpPr>
        <p:spPr>
          <a:xfrm>
            <a:off x="2693167" y="3953329"/>
            <a:ext cx="633870" cy="110671"/>
          </a:xfrm>
          <a:prstGeom prst="mathMinus">
            <a:avLst>
              <a:gd name="adj1" fmla="val 2352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242974" y="3854775"/>
            <a:ext cx="10455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매출 확인</a:t>
            </a:r>
          </a:p>
        </p:txBody>
      </p:sp>
      <p:sp>
        <p:nvSpPr>
          <p:cNvPr id="22" name="뺄셈 기호 21"/>
          <p:cNvSpPr/>
          <p:nvPr/>
        </p:nvSpPr>
        <p:spPr>
          <a:xfrm>
            <a:off x="4185861" y="3952549"/>
            <a:ext cx="633870" cy="110671"/>
          </a:xfrm>
          <a:prstGeom prst="mathMinus">
            <a:avLst>
              <a:gd name="adj1" fmla="val 2352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2121529" y="3874587"/>
            <a:ext cx="373098" cy="293600"/>
          </a:xfrm>
          <a:prstGeom prst="ellips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800" b="1" i="0" baseline="0">
                <a:solidFill>
                  <a:srgbClr val="FF0000"/>
                </a:solidFill>
                <a:latin typeface="한컴 바겐세일 B"/>
                <a:ea typeface="한컴 바겐세일 B"/>
              </a:rPr>
              <a:t>1</a:t>
            </a:r>
          </a:p>
        </p:txBody>
      </p:sp>
      <p:sp>
        <p:nvSpPr>
          <p:cNvPr id="24" name="타원 23"/>
          <p:cNvSpPr/>
          <p:nvPr/>
        </p:nvSpPr>
        <p:spPr>
          <a:xfrm>
            <a:off x="2595269" y="3629248"/>
            <a:ext cx="2397621" cy="17523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28931" y="5151171"/>
            <a:ext cx="373098" cy="293600"/>
          </a:xfrm>
          <a:prstGeom prst="ellips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b="1">
                <a:solidFill>
                  <a:srgbClr val="FF0000"/>
                </a:solidFill>
                <a:latin typeface="한컴 바겐세일 B"/>
                <a:ea typeface="한컴 바겐세일 B"/>
              </a:rPr>
              <a:t>2</a:t>
            </a:r>
            <a:endParaRPr kumimoji="0" lang="en-US" altLang="ko-KR" sz="1800" b="1" i="0" baseline="0">
              <a:solidFill>
                <a:srgbClr val="FF0000"/>
              </a:solidFill>
              <a:latin typeface="한컴 바겐세일 B"/>
              <a:ea typeface="한컴 바겐세일 B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97165" y="5868784"/>
            <a:ext cx="152215" cy="21907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297164" y="6234654"/>
            <a:ext cx="152215" cy="21907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297163" y="6615353"/>
            <a:ext cx="152215" cy="21907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29866" y="5849734"/>
            <a:ext cx="8020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토마토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48965" y="6200740"/>
            <a:ext cx="6029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딸기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472058" y="6543744"/>
            <a:ext cx="4038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파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747668" y="5444771"/>
            <a:ext cx="2502749" cy="404963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2743767" y="5492747"/>
            <a:ext cx="25066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재배가능지역</a:t>
            </a:r>
          </a:p>
        </p:txBody>
      </p:sp>
      <p:sp>
        <p:nvSpPr>
          <p:cNvPr id="34" name="타원 33"/>
          <p:cNvSpPr/>
          <p:nvPr/>
        </p:nvSpPr>
        <p:spPr>
          <a:xfrm>
            <a:off x="2479055" y="5151171"/>
            <a:ext cx="373098" cy="293600"/>
          </a:xfrm>
          <a:prstGeom prst="ellips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b="1">
                <a:solidFill>
                  <a:srgbClr val="FF0000"/>
                </a:solidFill>
                <a:latin typeface="한컴 바겐세일 B"/>
                <a:ea typeface="한컴 바겐세일 B"/>
              </a:rPr>
              <a:t>3</a:t>
            </a:r>
            <a:endParaRPr kumimoji="0" lang="en-US" altLang="ko-KR" sz="1800" b="1" i="0" baseline="0">
              <a:solidFill>
                <a:srgbClr val="FF0000"/>
              </a:solidFill>
              <a:latin typeface="한컴 바겐세일 B"/>
              <a:ea typeface="한컴 바겐세일 B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343675" y="5443633"/>
            <a:ext cx="3423429" cy="14125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4634</Words>
  <Application>Microsoft Office PowerPoint</Application>
  <PresentationFormat>와이드스크린</PresentationFormat>
  <Paragraphs>1861</Paragraphs>
  <Slides>49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49</vt:i4>
      </vt:variant>
    </vt:vector>
  </HeadingPairs>
  <TitlesOfParts>
    <vt:vector size="57" baseType="lpstr">
      <vt:lpstr>맑은 고딕</vt:lpstr>
      <vt:lpstr>한컴 고딕</vt:lpstr>
      <vt:lpstr>한컴 바겐세일 B</vt:lpstr>
      <vt:lpstr>Arial</vt:lpstr>
      <vt:lpstr>Calibri</vt:lpstr>
      <vt:lpstr>Times New Roman</vt:lpstr>
      <vt:lpstr>한컴오피스</vt:lpstr>
      <vt:lpstr>1_한컴오피스</vt:lpstr>
      <vt:lpstr>MZ세대를 위한 수익 예측 기반 귀농 추천 서비스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MZ세대를 위한 수익 예측 기반 귀농 추천 서비스</dc:title>
  <dc:creator>최기영</dc:creator>
  <cp:lastModifiedBy>user</cp:lastModifiedBy>
  <cp:revision>147</cp:revision>
  <dcterms:created xsi:type="dcterms:W3CDTF">2023-06-22T00:40:45Z</dcterms:created>
  <dcterms:modified xsi:type="dcterms:W3CDTF">2023-07-25T07:54:05Z</dcterms:modified>
  <cp:version>12.0.0.3146</cp:version>
</cp:coreProperties>
</file>